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0" r:id="rId6"/>
    <p:sldId id="261" r:id="rId7"/>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D4F7F009-1C62-455B-A594-165A0F6DAA01}" type="datetimeFigureOut">
              <a:rPr lang="en-ZA" smtClean="0"/>
              <a:t>2018/09/11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4044912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D4F7F009-1C62-455B-A594-165A0F6DAA01}" type="datetimeFigureOut">
              <a:rPr lang="en-ZA" smtClean="0"/>
              <a:t>2018/09/11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3501624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D4F7F009-1C62-455B-A594-165A0F6DAA01}" type="datetimeFigureOut">
              <a:rPr lang="en-ZA" smtClean="0"/>
              <a:t>2018/09/11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3016983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D4F7F009-1C62-455B-A594-165A0F6DAA01}" type="datetimeFigureOut">
              <a:rPr lang="en-ZA" smtClean="0"/>
              <a:t>2018/09/11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854953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7F009-1C62-455B-A594-165A0F6DAA01}" type="datetimeFigureOut">
              <a:rPr lang="en-ZA" smtClean="0"/>
              <a:t>2018/09/11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752630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D4F7F009-1C62-455B-A594-165A0F6DAA01}" type="datetimeFigureOut">
              <a:rPr lang="en-ZA" smtClean="0"/>
              <a:t>2018/09/11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3887065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D4F7F009-1C62-455B-A594-165A0F6DAA01}" type="datetimeFigureOut">
              <a:rPr lang="en-ZA" smtClean="0"/>
              <a:t>2018/09/11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109279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D4F7F009-1C62-455B-A594-165A0F6DAA01}" type="datetimeFigureOut">
              <a:rPr lang="en-ZA" smtClean="0"/>
              <a:t>2018/09/11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420655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7F009-1C62-455B-A594-165A0F6DAA01}" type="datetimeFigureOut">
              <a:rPr lang="en-ZA" smtClean="0"/>
              <a:t>2018/09/11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2876735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F7F009-1C62-455B-A594-165A0F6DAA01}" type="datetimeFigureOut">
              <a:rPr lang="en-ZA" smtClean="0"/>
              <a:t>2018/09/11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373358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F7F009-1C62-455B-A594-165A0F6DAA01}" type="datetimeFigureOut">
              <a:rPr lang="en-ZA" smtClean="0"/>
              <a:t>2018/09/11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7A6EC488-8F26-4BBE-9F26-1DD45CB008F3}" type="slidenum">
              <a:rPr lang="en-ZA" smtClean="0"/>
              <a:t>‹#›</a:t>
            </a:fld>
            <a:endParaRPr lang="en-ZA"/>
          </a:p>
        </p:txBody>
      </p:sp>
    </p:spTree>
    <p:extLst>
      <p:ext uri="{BB962C8B-B14F-4D97-AF65-F5344CB8AC3E}">
        <p14:creationId xmlns:p14="http://schemas.microsoft.com/office/powerpoint/2010/main" val="1850469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F7F009-1C62-455B-A594-165A0F6DAA01}" type="datetimeFigureOut">
              <a:rPr lang="en-ZA" smtClean="0"/>
              <a:t>2018/09/11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EC488-8F26-4BBE-9F26-1DD45CB008F3}" type="slidenum">
              <a:rPr lang="en-ZA" smtClean="0"/>
              <a:t>‹#›</a:t>
            </a:fld>
            <a:endParaRPr lang="en-ZA"/>
          </a:p>
        </p:txBody>
      </p:sp>
    </p:spTree>
    <p:extLst>
      <p:ext uri="{BB962C8B-B14F-4D97-AF65-F5344CB8AC3E}">
        <p14:creationId xmlns:p14="http://schemas.microsoft.com/office/powerpoint/2010/main" val="1506062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1"/>
            <a:ext cx="7848600" cy="3219450"/>
          </a:xfrm>
        </p:spPr>
        <p:txBody>
          <a:bodyPr>
            <a:normAutofit/>
          </a:bodyPr>
          <a:lstStyle/>
          <a:p>
            <a:r>
              <a:rPr lang="en-ZA" dirty="0"/>
              <a:t>Exploring event-related potential patterns in a complex, sequential, decision-making environment</a:t>
            </a:r>
          </a:p>
        </p:txBody>
      </p:sp>
      <p:sp>
        <p:nvSpPr>
          <p:cNvPr id="3" name="Subtitle 2"/>
          <p:cNvSpPr>
            <a:spLocks noGrp="1"/>
          </p:cNvSpPr>
          <p:nvPr>
            <p:ph type="subTitle" idx="1"/>
          </p:nvPr>
        </p:nvSpPr>
        <p:spPr/>
        <p:txBody>
          <a:bodyPr>
            <a:normAutofit/>
          </a:bodyPr>
          <a:lstStyle/>
          <a:p>
            <a:r>
              <a:rPr lang="en-ZA" dirty="0"/>
              <a:t>Christine Bothma</a:t>
            </a:r>
          </a:p>
          <a:p>
            <a:r>
              <a:rPr lang="en-ZA" dirty="0"/>
              <a:t>11 September 2018</a:t>
            </a:r>
          </a:p>
          <a:p>
            <a:r>
              <a:rPr lang="en-ZA" dirty="0"/>
              <a:t>TVW Room 5-74, UNISA</a:t>
            </a:r>
          </a:p>
        </p:txBody>
      </p:sp>
      <p:sp>
        <p:nvSpPr>
          <p:cNvPr id="4" name="TextBox 3">
            <a:extLst>
              <a:ext uri="{FF2B5EF4-FFF2-40B4-BE49-F238E27FC236}">
                <a16:creationId xmlns:a16="http://schemas.microsoft.com/office/drawing/2014/main" id="{56FEF65C-90CA-4EE4-BFC8-A1F1B6E61F7F}"/>
              </a:ext>
            </a:extLst>
          </p:cNvPr>
          <p:cNvSpPr txBox="1"/>
          <p:nvPr/>
        </p:nvSpPr>
        <p:spPr>
          <a:xfrm>
            <a:off x="381000" y="3200400"/>
            <a:ext cx="8305800" cy="369332"/>
          </a:xfrm>
          <a:prstGeom prst="rect">
            <a:avLst/>
          </a:prstGeom>
          <a:noFill/>
        </p:spPr>
        <p:txBody>
          <a:bodyPr wrap="square" rtlCol="0">
            <a:spAutoFit/>
          </a:bodyPr>
          <a:lstStyle/>
          <a:p>
            <a:r>
              <a:rPr lang="en-ZA" dirty="0"/>
              <a:t>Exploring event-related potential, decision-making patterns in chess</a:t>
            </a:r>
          </a:p>
        </p:txBody>
      </p:sp>
    </p:spTree>
    <p:extLst>
      <p:ext uri="{BB962C8B-B14F-4D97-AF65-F5344CB8AC3E}">
        <p14:creationId xmlns:p14="http://schemas.microsoft.com/office/powerpoint/2010/main" val="14744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838200"/>
            <a:ext cx="7315200" cy="1200329"/>
          </a:xfrm>
          <a:prstGeom prst="rect">
            <a:avLst/>
          </a:prstGeom>
        </p:spPr>
        <p:txBody>
          <a:bodyPr wrap="square">
            <a:spAutoFit/>
          </a:bodyPr>
          <a:lstStyle/>
          <a:p>
            <a:r>
              <a:rPr lang="en-ZA" sz="2400" dirty="0"/>
              <a:t>Do ERPs associated with a sequence of high-speed, high cognitive involvement, value-based decisions exhibit discernible pre- and post-event patterns?</a:t>
            </a:r>
          </a:p>
        </p:txBody>
      </p:sp>
      <p:sp>
        <p:nvSpPr>
          <p:cNvPr id="3" name="TextBox 2"/>
          <p:cNvSpPr txBox="1"/>
          <p:nvPr/>
        </p:nvSpPr>
        <p:spPr>
          <a:xfrm>
            <a:off x="304800" y="304800"/>
            <a:ext cx="4800600" cy="584775"/>
          </a:xfrm>
          <a:prstGeom prst="rect">
            <a:avLst/>
          </a:prstGeom>
          <a:noFill/>
        </p:spPr>
        <p:txBody>
          <a:bodyPr wrap="square" rtlCol="0">
            <a:spAutoFit/>
          </a:bodyPr>
          <a:lstStyle/>
          <a:p>
            <a:r>
              <a:rPr lang="en-ZA" sz="3200" b="1" dirty="0"/>
              <a:t>Research Question:</a:t>
            </a:r>
          </a:p>
        </p:txBody>
      </p:sp>
      <p:sp>
        <p:nvSpPr>
          <p:cNvPr id="4" name="TextBox 3"/>
          <p:cNvSpPr txBox="1"/>
          <p:nvPr/>
        </p:nvSpPr>
        <p:spPr>
          <a:xfrm>
            <a:off x="304800" y="2286000"/>
            <a:ext cx="4724400" cy="584775"/>
          </a:xfrm>
          <a:prstGeom prst="rect">
            <a:avLst/>
          </a:prstGeom>
          <a:noFill/>
        </p:spPr>
        <p:txBody>
          <a:bodyPr wrap="square" rtlCol="0">
            <a:spAutoFit/>
          </a:bodyPr>
          <a:lstStyle/>
          <a:p>
            <a:r>
              <a:rPr lang="en-ZA" sz="3200" b="1" dirty="0"/>
              <a:t>Research objectives:</a:t>
            </a:r>
          </a:p>
        </p:txBody>
      </p:sp>
      <p:sp>
        <p:nvSpPr>
          <p:cNvPr id="5" name="TextBox 4"/>
          <p:cNvSpPr txBox="1"/>
          <p:nvPr/>
        </p:nvSpPr>
        <p:spPr>
          <a:xfrm>
            <a:off x="533400" y="2936342"/>
            <a:ext cx="8229600" cy="3693319"/>
          </a:xfrm>
          <a:prstGeom prst="rect">
            <a:avLst/>
          </a:prstGeom>
          <a:noFill/>
        </p:spPr>
        <p:txBody>
          <a:bodyPr wrap="square" rtlCol="0">
            <a:spAutoFit/>
          </a:bodyPr>
          <a:lstStyle/>
          <a:p>
            <a:r>
              <a:rPr lang="en-ZA" b="1" dirty="0"/>
              <a:t>Primary objective: </a:t>
            </a:r>
          </a:p>
          <a:p>
            <a:r>
              <a:rPr lang="en-ZA" i="1" dirty="0"/>
              <a:t>To explore the existence of ERP patterns, both spatially and temporally, as well as related physiological responses associated with the sequence of decisions made in online 1, 5-, and 10-minute blitz chess matches by low-, medium, and high-ranked (FIDE) chess players, using EEG, related psychophysiological measurement methods and the subjective insights of the participants.</a:t>
            </a:r>
          </a:p>
          <a:p>
            <a:endParaRPr lang="en-ZA" i="1" dirty="0"/>
          </a:p>
          <a:p>
            <a:r>
              <a:rPr lang="en-ZA" i="1" dirty="0"/>
              <a:t>To explore the existence of ERP patterns</a:t>
            </a:r>
            <a:r>
              <a:rPr lang="en-ZA" i="1"/>
              <a:t>, as </a:t>
            </a:r>
            <a:r>
              <a:rPr lang="en-ZA" i="1" dirty="0"/>
              <a:t>well as related physiological responses associated with the sequence of decisions made in online </a:t>
            </a:r>
            <a:r>
              <a:rPr lang="en-ZA" i="1"/>
              <a:t>chess games.</a:t>
            </a:r>
            <a:endParaRPr lang="en-ZA" dirty="0"/>
          </a:p>
          <a:p>
            <a:endParaRPr lang="en-ZA" dirty="0"/>
          </a:p>
          <a:p>
            <a:r>
              <a:rPr lang="en-ZA" dirty="0"/>
              <a:t> </a:t>
            </a:r>
          </a:p>
          <a:p>
            <a:r>
              <a:rPr lang="en-ZA" b="1" dirty="0"/>
              <a:t>Secondary objectives</a:t>
            </a:r>
          </a:p>
          <a:p>
            <a:r>
              <a:rPr lang="en-ZA" dirty="0"/>
              <a:t>The above primary objective can be dissected into several secondary objectives </a:t>
            </a:r>
          </a:p>
        </p:txBody>
      </p:sp>
    </p:spTree>
    <p:extLst>
      <p:ext uri="{BB962C8B-B14F-4D97-AF65-F5344CB8AC3E}">
        <p14:creationId xmlns:p14="http://schemas.microsoft.com/office/powerpoint/2010/main" val="299168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305341"/>
            <a:ext cx="7620000" cy="4247317"/>
          </a:xfrm>
          <a:prstGeom prst="rect">
            <a:avLst/>
          </a:prstGeom>
        </p:spPr>
        <p:txBody>
          <a:bodyPr wrap="square">
            <a:spAutoFit/>
          </a:bodyPr>
          <a:lstStyle/>
          <a:p>
            <a:pPr marL="285750" indent="-285750">
              <a:buFont typeface="Arial" panose="020B0604020202020204" pitchFamily="34" charset="0"/>
              <a:buChar char="•"/>
            </a:pPr>
            <a:r>
              <a:rPr lang="en-ZA" sz="2800" dirty="0"/>
              <a:t>A series of similar decisions over time</a:t>
            </a:r>
          </a:p>
          <a:p>
            <a:pPr marL="285750" indent="-285750">
              <a:buFont typeface="Arial" panose="020B0604020202020204" pitchFamily="34" charset="0"/>
              <a:buChar char="•"/>
            </a:pPr>
            <a:r>
              <a:rPr lang="en-ZA" sz="2800" dirty="0"/>
              <a:t>Different contexts of ERP measurements for comparison purposes</a:t>
            </a:r>
          </a:p>
          <a:p>
            <a:pPr marL="285750" indent="-285750">
              <a:buFont typeface="Arial" panose="020B0604020202020204" pitchFamily="34" charset="0"/>
              <a:buChar char="•"/>
            </a:pPr>
            <a:r>
              <a:rPr lang="en-ZA" sz="2800" dirty="0"/>
              <a:t>A t</a:t>
            </a:r>
            <a:r>
              <a:rPr lang="fr-FR" sz="2800" dirty="0" err="1"/>
              <a:t>ime-constrained</a:t>
            </a:r>
            <a:r>
              <a:rPr lang="fr-FR" sz="2800" dirty="0"/>
              <a:t> </a:t>
            </a:r>
            <a:r>
              <a:rPr lang="fr-FR" sz="2800" dirty="0" err="1"/>
              <a:t>decision-making</a:t>
            </a:r>
            <a:r>
              <a:rPr lang="fr-FR" sz="2800" dirty="0"/>
              <a:t> scenario</a:t>
            </a:r>
            <a:endParaRPr lang="en-ZA" sz="2800" dirty="0"/>
          </a:p>
          <a:p>
            <a:pPr marL="285750" indent="-285750">
              <a:buFont typeface="Arial" panose="020B0604020202020204" pitchFamily="34" charset="0"/>
              <a:buChar char="•"/>
            </a:pPr>
            <a:r>
              <a:rPr lang="en-ZA" sz="2800" dirty="0"/>
              <a:t>A context that features a specific time-frame with a clear start and end with the end concluding in success or failure.</a:t>
            </a:r>
          </a:p>
          <a:p>
            <a:pPr marL="285750" indent="-285750">
              <a:buFont typeface="Arial" panose="020B0604020202020204" pitchFamily="34" charset="0"/>
              <a:buChar char="•"/>
            </a:pPr>
            <a:r>
              <a:rPr lang="en-ZA" sz="2800" dirty="0"/>
              <a:t>Something that is familiar to the participant to avoid learning.</a:t>
            </a:r>
            <a:endParaRPr lang="en-ZA" dirty="0"/>
          </a:p>
          <a:p>
            <a:endParaRPr lang="en-ZA" dirty="0"/>
          </a:p>
        </p:txBody>
      </p:sp>
      <p:sp>
        <p:nvSpPr>
          <p:cNvPr id="3" name="TextBox 2"/>
          <p:cNvSpPr txBox="1"/>
          <p:nvPr/>
        </p:nvSpPr>
        <p:spPr>
          <a:xfrm>
            <a:off x="304800" y="228600"/>
            <a:ext cx="5943600" cy="584775"/>
          </a:xfrm>
          <a:prstGeom prst="rect">
            <a:avLst/>
          </a:prstGeom>
          <a:noFill/>
        </p:spPr>
        <p:txBody>
          <a:bodyPr wrap="square" rtlCol="0">
            <a:spAutoFit/>
          </a:bodyPr>
          <a:lstStyle/>
          <a:p>
            <a:r>
              <a:rPr lang="en-ZA" sz="3200" b="1" dirty="0"/>
              <a:t>Information required:</a:t>
            </a:r>
          </a:p>
        </p:txBody>
      </p:sp>
    </p:spTree>
    <p:extLst>
      <p:ext uri="{BB962C8B-B14F-4D97-AF65-F5344CB8AC3E}">
        <p14:creationId xmlns:p14="http://schemas.microsoft.com/office/powerpoint/2010/main" val="1231906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686800" cy="5632311"/>
          </a:xfrm>
          <a:prstGeom prst="rect">
            <a:avLst/>
          </a:prstGeom>
        </p:spPr>
        <p:txBody>
          <a:bodyPr wrap="square">
            <a:spAutoFit/>
          </a:bodyPr>
          <a:lstStyle/>
          <a:p>
            <a:pPr marL="342900" indent="-342900">
              <a:buFont typeface="+mj-lt"/>
              <a:buAutoNum type="arabicPeriod"/>
            </a:pPr>
            <a:r>
              <a:rPr lang="en-ZA" sz="3000" dirty="0"/>
              <a:t>A laboratory setting will be used</a:t>
            </a:r>
          </a:p>
          <a:p>
            <a:pPr marL="342900" indent="-342900">
              <a:buFont typeface="+mj-lt"/>
              <a:buAutoNum type="arabicPeriod"/>
            </a:pPr>
            <a:r>
              <a:rPr lang="en-ZA" sz="3000" dirty="0"/>
              <a:t>The game of chess will be played on a computer </a:t>
            </a:r>
          </a:p>
          <a:p>
            <a:pPr marL="342900" indent="-342900">
              <a:buFont typeface="+mj-lt"/>
              <a:buAutoNum type="arabicPeriod"/>
            </a:pPr>
            <a:r>
              <a:rPr lang="en-ZA" sz="3000" dirty="0"/>
              <a:t>EEG, galvanic skin response, heart rate, pupillometry and </a:t>
            </a:r>
            <a:r>
              <a:rPr lang="en-ZA" sz="3000" dirty="0" err="1"/>
              <a:t>sLORETA</a:t>
            </a:r>
            <a:r>
              <a:rPr lang="en-ZA" sz="3000" dirty="0"/>
              <a:t> are my quantitative data-gathering instruments</a:t>
            </a:r>
          </a:p>
          <a:p>
            <a:pPr marL="342900" indent="-342900">
              <a:buFont typeface="+mj-lt"/>
              <a:buAutoNum type="arabicPeriod"/>
            </a:pPr>
            <a:r>
              <a:rPr lang="en-ZA" sz="3000" dirty="0"/>
              <a:t>Qualitative data will also be obtained through expert group interviews pre- and post-test.</a:t>
            </a:r>
          </a:p>
          <a:p>
            <a:pPr marL="342900" indent="-342900">
              <a:buFont typeface="+mj-lt"/>
              <a:buAutoNum type="arabicPeriod"/>
            </a:pPr>
            <a:r>
              <a:rPr lang="en-ZA" sz="3000" dirty="0"/>
              <a:t>Furthermore, participants’ insights on the games they have played will be obtained immediately after the games and integrated with the quantitative measurements obtained from the psychophysiological instruments. </a:t>
            </a:r>
          </a:p>
        </p:txBody>
      </p:sp>
      <p:sp>
        <p:nvSpPr>
          <p:cNvPr id="3" name="TextBox 2"/>
          <p:cNvSpPr txBox="1"/>
          <p:nvPr/>
        </p:nvSpPr>
        <p:spPr>
          <a:xfrm>
            <a:off x="152400" y="228600"/>
            <a:ext cx="6553200" cy="584775"/>
          </a:xfrm>
          <a:prstGeom prst="rect">
            <a:avLst/>
          </a:prstGeom>
          <a:noFill/>
        </p:spPr>
        <p:txBody>
          <a:bodyPr wrap="square" rtlCol="0">
            <a:spAutoFit/>
          </a:bodyPr>
          <a:lstStyle/>
          <a:p>
            <a:r>
              <a:rPr lang="en-ZA" sz="3200" b="1" dirty="0"/>
              <a:t>Method of information gathering</a:t>
            </a:r>
          </a:p>
        </p:txBody>
      </p:sp>
    </p:spTree>
    <p:extLst>
      <p:ext uri="{BB962C8B-B14F-4D97-AF65-F5344CB8AC3E}">
        <p14:creationId xmlns:p14="http://schemas.microsoft.com/office/powerpoint/2010/main" val="2160875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882" y="838200"/>
            <a:ext cx="8077200" cy="5940088"/>
          </a:xfrm>
          <a:prstGeom prst="rect">
            <a:avLst/>
          </a:prstGeom>
          <a:noFill/>
        </p:spPr>
        <p:txBody>
          <a:bodyPr wrap="square" rtlCol="0">
            <a:spAutoFit/>
          </a:bodyPr>
          <a:lstStyle/>
          <a:p>
            <a:pPr marL="342900" indent="-342900">
              <a:buFont typeface="+mj-lt"/>
              <a:buAutoNum type="arabicPeriod"/>
            </a:pPr>
            <a:r>
              <a:rPr lang="en-ZA" sz="2000" dirty="0"/>
              <a:t>EEG data (generated from each electrode) - time series and signal processing analysis methods. </a:t>
            </a:r>
          </a:p>
          <a:p>
            <a:pPr marL="342900" indent="-342900">
              <a:buFont typeface="+mj-lt"/>
              <a:buAutoNum type="arabicPeriod"/>
            </a:pPr>
            <a:r>
              <a:rPr lang="en-ZA" sz="2000" dirty="0"/>
              <a:t>Focus will be on three parts of the EEG signal. </a:t>
            </a:r>
          </a:p>
          <a:p>
            <a:pPr marL="342900" indent="-342900">
              <a:buFont typeface="+mj-lt"/>
              <a:buAutoNum type="arabicPeriod"/>
            </a:pPr>
            <a:r>
              <a:rPr lang="en-ZA" sz="2000" dirty="0"/>
              <a:t>Looking for patterns in wave </a:t>
            </a:r>
            <a:r>
              <a:rPr lang="en-ZA" sz="2000" i="1" dirty="0"/>
              <a:t>amplitude</a:t>
            </a:r>
            <a:r>
              <a:rPr lang="en-ZA" sz="2000" dirty="0"/>
              <a:t> for a single decision exceeding the average variance across all decisions, for both positive and negative oscillations. This points to the analysis of variance (ANOVA) as a method of analysis. </a:t>
            </a:r>
          </a:p>
          <a:p>
            <a:pPr marL="342900" indent="-342900">
              <a:buFont typeface="+mj-lt"/>
              <a:buAutoNum type="arabicPeriod"/>
            </a:pPr>
            <a:r>
              <a:rPr lang="en-ZA" sz="2000" dirty="0"/>
              <a:t>Intensity of waveforms will also be examined using a similar ANOVA approach using statistical analysis</a:t>
            </a:r>
          </a:p>
          <a:p>
            <a:pPr marL="342900" indent="-342900">
              <a:buFont typeface="+mj-lt"/>
              <a:buAutoNum type="arabicPeriod"/>
            </a:pPr>
            <a:r>
              <a:rPr lang="en-ZA" sz="2000" dirty="0"/>
              <a:t>Determination of the actual shape of the waveform – this is where pattern recognition and feature extraction algorithms will play a role (such as Fourier Transform and Independent Component Analysis)</a:t>
            </a:r>
          </a:p>
          <a:p>
            <a:pPr marL="342900" indent="-342900">
              <a:buFont typeface="+mj-lt"/>
              <a:buAutoNum type="arabicPeriod"/>
            </a:pPr>
            <a:r>
              <a:rPr lang="en-ZA" sz="2000" dirty="0"/>
              <a:t>If a recurring waveform shape can be identified at the various event points, then this waveform shape can be unpacked to learn what it encompasses in terms of the neural decision process. This is where the qualitative data generated from the interviews with subjects will come into play.</a:t>
            </a:r>
          </a:p>
          <a:p>
            <a:pPr marL="342900" indent="-342900">
              <a:buFont typeface="+mj-lt"/>
              <a:buAutoNum type="arabicPeriod"/>
            </a:pPr>
            <a:r>
              <a:rPr lang="en-ZA" sz="2000" dirty="0"/>
              <a:t>General spatial information can be obtained from the EEG and deeper spatial information can be obtained from </a:t>
            </a:r>
            <a:r>
              <a:rPr lang="en-ZA" sz="2000" dirty="0" err="1"/>
              <a:t>sLoreta</a:t>
            </a:r>
            <a:r>
              <a:rPr lang="en-ZA" sz="2000" dirty="0"/>
              <a:t> software.</a:t>
            </a:r>
          </a:p>
        </p:txBody>
      </p:sp>
      <p:sp>
        <p:nvSpPr>
          <p:cNvPr id="3" name="TextBox 2"/>
          <p:cNvSpPr txBox="1"/>
          <p:nvPr/>
        </p:nvSpPr>
        <p:spPr>
          <a:xfrm>
            <a:off x="152400" y="228600"/>
            <a:ext cx="8382000" cy="584775"/>
          </a:xfrm>
          <a:prstGeom prst="rect">
            <a:avLst/>
          </a:prstGeom>
          <a:noFill/>
        </p:spPr>
        <p:txBody>
          <a:bodyPr wrap="square" rtlCol="0">
            <a:spAutoFit/>
          </a:bodyPr>
          <a:lstStyle/>
          <a:p>
            <a:r>
              <a:rPr lang="en-ZA" sz="3200" b="1" dirty="0"/>
              <a:t>Method of data analysis</a:t>
            </a:r>
            <a:endParaRPr lang="en-ZA" sz="2400" b="1" dirty="0"/>
          </a:p>
        </p:txBody>
      </p:sp>
    </p:spTree>
    <p:extLst>
      <p:ext uri="{BB962C8B-B14F-4D97-AF65-F5344CB8AC3E}">
        <p14:creationId xmlns:p14="http://schemas.microsoft.com/office/powerpoint/2010/main" val="3303722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602" y="580846"/>
            <a:ext cx="8617998" cy="6124754"/>
          </a:xfrm>
          <a:prstGeom prst="rect">
            <a:avLst/>
          </a:prstGeom>
        </p:spPr>
        <p:txBody>
          <a:bodyPr wrap="square">
            <a:spAutoFit/>
          </a:bodyPr>
          <a:lstStyle/>
          <a:p>
            <a:pPr marL="342900" indent="-342900">
              <a:buFont typeface="+mj-lt"/>
              <a:buAutoNum type="arabicPeriod"/>
            </a:pPr>
            <a:endParaRPr lang="en-ZA" dirty="0"/>
          </a:p>
          <a:p>
            <a:r>
              <a:rPr lang="en-ZA" sz="2200" dirty="0"/>
              <a:t>The relatively new field of </a:t>
            </a:r>
            <a:r>
              <a:rPr lang="en-ZA" sz="2200" dirty="0" err="1"/>
              <a:t>neuroethics</a:t>
            </a:r>
            <a:r>
              <a:rPr lang="en-ZA" sz="2200" dirty="0"/>
              <a:t> is relevant in this study. </a:t>
            </a:r>
          </a:p>
          <a:p>
            <a:endParaRPr lang="en-ZA" sz="2200" dirty="0"/>
          </a:p>
          <a:p>
            <a:pPr marL="514350" indent="-514350">
              <a:buFont typeface="+mj-lt"/>
              <a:buAutoNum type="arabicPeriod"/>
            </a:pPr>
            <a:r>
              <a:rPr lang="en-ZA" sz="2200" dirty="0"/>
              <a:t>an individual’s autonomy (</a:t>
            </a:r>
            <a:r>
              <a:rPr lang="en-ZA" sz="2200" dirty="0" err="1"/>
              <a:t>ie</a:t>
            </a:r>
            <a:r>
              <a:rPr lang="en-ZA" sz="2200" dirty="0"/>
              <a:t>, their right to make informed decisions)</a:t>
            </a:r>
          </a:p>
          <a:p>
            <a:pPr marL="514350" indent="-514350">
              <a:buFont typeface="+mj-lt"/>
              <a:buAutoNum type="arabicPeriod"/>
            </a:pPr>
            <a:r>
              <a:rPr lang="en-ZA" sz="2200" dirty="0"/>
              <a:t>best interests, the fairness (or lack of it) in our societies regarding access to experimental diagnostic and treatment methods, </a:t>
            </a:r>
          </a:p>
          <a:p>
            <a:pPr marL="514350" indent="-514350">
              <a:buFont typeface="+mj-lt"/>
              <a:buAutoNum type="arabicPeriod"/>
            </a:pPr>
            <a:r>
              <a:rPr lang="en-ZA" sz="2200" dirty="0"/>
              <a:t>respect for human rights” </a:t>
            </a:r>
            <a:r>
              <a:rPr lang="en-ZA" dirty="0"/>
              <a:t>(The Lancet Neurology, 2018, p. 1)</a:t>
            </a:r>
          </a:p>
          <a:p>
            <a:r>
              <a:rPr lang="en-ZA" sz="2200" dirty="0"/>
              <a:t>To address these concerns, the following should be noted:</a:t>
            </a:r>
          </a:p>
          <a:p>
            <a:pPr marL="342900" indent="-342900">
              <a:buFont typeface="+mj-lt"/>
              <a:buAutoNum type="arabicPeriod"/>
            </a:pPr>
            <a:r>
              <a:rPr lang="en-ZA" sz="2200" dirty="0"/>
              <a:t>All instruments that will be used are non-invasive – no signals are being sent to the participants. </a:t>
            </a:r>
          </a:p>
          <a:p>
            <a:pPr marL="342900" indent="-342900">
              <a:buFont typeface="+mj-lt"/>
              <a:buAutoNum type="arabicPeriod"/>
            </a:pPr>
            <a:r>
              <a:rPr lang="en-ZA" sz="2200" dirty="0"/>
              <a:t>Subjects will be encouraged to make informed decisions. Transparency and honesty about the aim of the study and the methods used will at all times be adhered to and they will be provided with an aggregated follow-up of results if they so desire.</a:t>
            </a:r>
          </a:p>
          <a:p>
            <a:pPr marL="342900" indent="-342900">
              <a:buFont typeface="+mj-lt"/>
              <a:buAutoNum type="arabicPeriod"/>
            </a:pPr>
            <a:r>
              <a:rPr lang="en-ZA" sz="2200" dirty="0"/>
              <a:t>No unusual ethical considerations are envisaged and the usual ethical clearances will be obtained</a:t>
            </a:r>
          </a:p>
          <a:p>
            <a:pPr marL="342900" indent="-342900">
              <a:buFont typeface="+mj-lt"/>
              <a:buAutoNum type="arabicPeriod"/>
            </a:pPr>
            <a:r>
              <a:rPr lang="en-ZA" sz="2200" dirty="0"/>
              <a:t>Anonymity will be strictly adhered to with myself as researcher being the only person privy to the identities of the respondents.</a:t>
            </a:r>
          </a:p>
        </p:txBody>
      </p:sp>
      <p:sp>
        <p:nvSpPr>
          <p:cNvPr id="3" name="TextBox 2"/>
          <p:cNvSpPr txBox="1"/>
          <p:nvPr/>
        </p:nvSpPr>
        <p:spPr>
          <a:xfrm>
            <a:off x="257452" y="177225"/>
            <a:ext cx="8229600" cy="707886"/>
          </a:xfrm>
          <a:prstGeom prst="rect">
            <a:avLst/>
          </a:prstGeom>
          <a:noFill/>
        </p:spPr>
        <p:txBody>
          <a:bodyPr wrap="square" rtlCol="0">
            <a:spAutoFit/>
          </a:bodyPr>
          <a:lstStyle/>
          <a:p>
            <a:r>
              <a:rPr lang="en-ZA" sz="3200" b="1" dirty="0"/>
              <a:t>Ethical considerations – </a:t>
            </a:r>
            <a:r>
              <a:rPr lang="en-ZA" sz="4000" b="1" dirty="0"/>
              <a:t>NEUROETHICS!!</a:t>
            </a:r>
          </a:p>
        </p:txBody>
      </p:sp>
    </p:spTree>
    <p:extLst>
      <p:ext uri="{BB962C8B-B14F-4D97-AF65-F5344CB8AC3E}">
        <p14:creationId xmlns:p14="http://schemas.microsoft.com/office/powerpoint/2010/main" val="2587040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2142</TotalTime>
  <Words>659</Words>
  <Application>Microsoft Office PowerPoint</Application>
  <PresentationFormat>On-screen Show (4:3)</PresentationFormat>
  <Paragraphs>48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Exploring event-related potential patterns in a complex, sequential, decision-making environment</vt:lpstr>
      <vt:lpstr>PowerPoint Presentation</vt:lpstr>
      <vt:lpstr>PowerPoint Presentation</vt:lpstr>
      <vt:lpstr>PowerPoint Presentation</vt:lpstr>
      <vt:lpstr>PowerPoint Presentation</vt:lpstr>
      <vt:lpstr>PowerPoint Presentation</vt:lpstr>
    </vt:vector>
  </TitlesOfParts>
  <Company>UNISA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spatio-temporal, neural event-related potential patterns in a complex, sequential, decision-making environment</dc:title>
  <dc:creator>C Bothma</dc:creator>
  <cp:lastModifiedBy>BOTHMA C M</cp:lastModifiedBy>
  <cp:revision>34</cp:revision>
  <cp:lastPrinted>2018-09-09T15:29:28Z</cp:lastPrinted>
  <dcterms:created xsi:type="dcterms:W3CDTF">2018-07-04T11:22:17Z</dcterms:created>
  <dcterms:modified xsi:type="dcterms:W3CDTF">2018-09-11T13:50:59Z</dcterms:modified>
</cp:coreProperties>
</file>