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491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162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98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495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263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706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279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655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673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358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5046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F009-1C62-455B-A594-165A0F6DAA01}" type="datetimeFigureOut">
              <a:rPr lang="en-ZA" smtClean="0"/>
              <a:t>2018/07/16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C488-8F26-4BBE-9F26-1DD45CB008F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606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848600" cy="3219450"/>
          </a:xfrm>
        </p:spPr>
        <p:txBody>
          <a:bodyPr>
            <a:normAutofit/>
          </a:bodyPr>
          <a:lstStyle/>
          <a:p>
            <a:r>
              <a:rPr lang="en-ZA" dirty="0"/>
              <a:t>Exploring event-related potential patterns in a complex, sequential, value-based decision-making environment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Christine Bothma</a:t>
            </a:r>
          </a:p>
          <a:p>
            <a:r>
              <a:rPr lang="en-ZA" dirty="0"/>
              <a:t>17 July 2018</a:t>
            </a:r>
          </a:p>
          <a:p>
            <a:r>
              <a:rPr lang="en-ZA" dirty="0"/>
              <a:t>TVW Room 5-74, UNISA</a:t>
            </a:r>
          </a:p>
        </p:txBody>
      </p:sp>
    </p:spTree>
    <p:extLst>
      <p:ext uri="{BB962C8B-B14F-4D97-AF65-F5344CB8AC3E}">
        <p14:creationId xmlns:p14="http://schemas.microsoft.com/office/powerpoint/2010/main" val="1474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Research Question: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405" y="20181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Research objective: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02875"/>
            <a:ext cx="8229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/>
              <a:t>To explore the existence of ERP patterns, both spatially and temporally, as well as related physiological responses associated with the sequence of decisions made in online 1-, 3-, and 10-minute blitz chess matches by low- and high-ranked chess players, using EEG and related psychophysiological measurement methods.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ZA" sz="1600" dirty="0"/>
              <a:t>To explore the temporal ERP patterns that may exist in the chess context described above;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ZA" sz="1600" dirty="0"/>
              <a:t>To explore the spatial ERP patterns that may exist in the chess context described above;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ZA" sz="1600" dirty="0"/>
              <a:t>To explore the cognitive load correlates associated with the chess context described above;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ZA" sz="1600" dirty="0"/>
              <a:t>To explore the emotions associated with the decision making linked to the chess context described above;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ZA" sz="1600" dirty="0"/>
              <a:t>To attempt to identify a moment of realisation (an “AHA” moment) of success or failure  associated with the chess context described above, and the neural correlates linked to the moment or realisation.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ZA" sz="1600" dirty="0"/>
              <a:t>Based on the insight gained from the above secondary objectives a descriptive model of the patterns identified in the context above will be constructed</a:t>
            </a:r>
          </a:p>
          <a:p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/>
          </a:p>
          <a:p>
            <a:endParaRPr lang="en-ZA" sz="1600" dirty="0"/>
          </a:p>
          <a:p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90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Do</a:t>
            </a:r>
            <a:r>
              <a:rPr lang="en-ZA" sz="2000" dirty="0"/>
              <a:t> event-related potentials (ERPs) associated with a sequence of high-speed, high cognitive involvement, value-based decisions exhibit </a:t>
            </a:r>
            <a:r>
              <a:rPr lang="en-ZA" sz="2000" dirty="0" err="1"/>
              <a:t>discernable</a:t>
            </a:r>
            <a:r>
              <a:rPr lang="en-ZA" sz="2000" dirty="0"/>
              <a:t> pre- and post event patterns?</a:t>
            </a:r>
          </a:p>
        </p:txBody>
      </p:sp>
    </p:spTree>
    <p:extLst>
      <p:ext uri="{BB962C8B-B14F-4D97-AF65-F5344CB8AC3E}">
        <p14:creationId xmlns:p14="http://schemas.microsoft.com/office/powerpoint/2010/main" val="299168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48886"/>
            <a:ext cx="7620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In order to capture a sequence of related ERPs in a complex decision-making environment, the following information is required: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A series of similar decision events over time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A t</a:t>
            </a:r>
            <a:r>
              <a:rPr lang="fr-FR" dirty="0" err="1"/>
              <a:t>ime-constrained</a:t>
            </a:r>
            <a:r>
              <a:rPr lang="fr-FR" dirty="0"/>
              <a:t>, value-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decision-making</a:t>
            </a:r>
            <a:r>
              <a:rPr lang="fr-FR" dirty="0"/>
              <a:t> </a:t>
            </a:r>
            <a:r>
              <a:rPr lang="fr-FR" dirty="0" err="1"/>
              <a:t>environment</a:t>
            </a:r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fr-FR" dirty="0" err="1"/>
              <a:t>Complex</a:t>
            </a:r>
            <a:r>
              <a:rPr lang="fr-FR" dirty="0"/>
              <a:t> </a:t>
            </a:r>
            <a:r>
              <a:rPr lang="fr-FR" dirty="0" err="1"/>
              <a:t>decision</a:t>
            </a:r>
            <a:r>
              <a:rPr lang="fr-FR" dirty="0"/>
              <a:t> </a:t>
            </a:r>
            <a:r>
              <a:rPr lang="fr-FR" dirty="0" err="1"/>
              <a:t>making</a:t>
            </a:r>
            <a:r>
              <a:rPr lang="fr-FR" dirty="0"/>
              <a:t> </a:t>
            </a:r>
            <a:r>
              <a:rPr lang="fr-FR" dirty="0" err="1"/>
              <a:t>requiring</a:t>
            </a:r>
            <a:r>
              <a:rPr lang="fr-FR" dirty="0"/>
              <a:t> </a:t>
            </a:r>
            <a:r>
              <a:rPr lang="fr-FR" dirty="0" err="1"/>
              <a:t>considerable</a:t>
            </a:r>
            <a:r>
              <a:rPr lang="fr-FR" dirty="0"/>
              <a:t> cognitive </a:t>
            </a:r>
            <a:r>
              <a:rPr lang="fr-FR" dirty="0" err="1"/>
              <a:t>activity</a:t>
            </a:r>
            <a:r>
              <a:rPr lang="fr-FR" dirty="0"/>
              <a:t> and </a:t>
            </a:r>
            <a:r>
              <a:rPr lang="fr-FR" dirty="0" err="1"/>
              <a:t>which</a:t>
            </a:r>
            <a:r>
              <a:rPr lang="fr-FR" dirty="0"/>
              <a:t> has an </a:t>
            </a:r>
            <a:r>
              <a:rPr lang="fr-FR" dirty="0" err="1"/>
              <a:t>emotional</a:t>
            </a:r>
            <a:r>
              <a:rPr lang="fr-FR" dirty="0"/>
              <a:t> perspective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A context that features a specific time-frame with a clear start and end with the end concluding in success or failure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An environment that includes a realisable success/failure moment (</a:t>
            </a:r>
            <a:r>
              <a:rPr lang="en-ZA" dirty="0" err="1"/>
              <a:t>ie</a:t>
            </a:r>
            <a:r>
              <a:rPr lang="en-ZA" dirty="0"/>
              <a:t>. AHA moment)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Different contexts of ERP measurements are needed for comparison purposes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Something that is familiar to the participant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Inexperienced and experienced subjects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Insight from the subject regarding post-game subjective appraisal by the subject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Chess is a well-researched game in terms of psychological concepts 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/>
              <a:t>The game involves clear, visible decisions (on average 40 decisions per game) and involves goal-directed behaviour.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Information required:</a:t>
            </a:r>
          </a:p>
        </p:txBody>
      </p:sp>
    </p:spTree>
    <p:extLst>
      <p:ext uri="{BB962C8B-B14F-4D97-AF65-F5344CB8AC3E}">
        <p14:creationId xmlns:p14="http://schemas.microsoft.com/office/powerpoint/2010/main" val="123190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44253"/>
            <a:ext cx="7848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ZA" sz="2400" dirty="0"/>
              <a:t>Expert interviews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Recruit subjects (3 high ranking and 3 low ranking)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Create experiment: Laboratory-based controlled environment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Play 3 different durations of blitz chess on computer -subjects will play each game twice according to a random order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Track EEG and related psychophysiological responses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A pre-game baseline will be established and there will be rest-breaks between games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Post-experiment, verbal protocols will be conducted with each subject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Post-experiment, reflections from experts on the games of subjects</a:t>
            </a:r>
          </a:p>
          <a:p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81000"/>
            <a:ext cx="58206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b="1" dirty="0"/>
              <a:t>Method of information gathering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284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ZA" sz="2400" dirty="0" err="1"/>
              <a:t>WinEEG</a:t>
            </a:r>
            <a:r>
              <a:rPr lang="en-ZA" sz="2400" dirty="0"/>
              <a:t> to clean and filter EEG data (and also cleans and filters </a:t>
            </a:r>
            <a:r>
              <a:rPr lang="en-ZA" sz="2400" dirty="0" err="1"/>
              <a:t>sLoreta</a:t>
            </a:r>
            <a:r>
              <a:rPr lang="en-ZA" sz="2400" dirty="0"/>
              <a:t> data)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Use </a:t>
            </a:r>
            <a:r>
              <a:rPr lang="en-ZA" sz="2400" dirty="0" err="1"/>
              <a:t>MatLab</a:t>
            </a:r>
            <a:r>
              <a:rPr lang="en-ZA" sz="2400" dirty="0"/>
              <a:t> EEG to analyse neural data to identify ERPs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 err="1"/>
              <a:t>sLoreta</a:t>
            </a:r>
            <a:r>
              <a:rPr lang="en-ZA" sz="2400" dirty="0"/>
              <a:t> (for spatial information)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Similar studies have used ANOVA to analyse variance of EEG components from a baseline to determine peaks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To examine the ERP of the AHA moment as identified by the subject, using </a:t>
            </a:r>
            <a:r>
              <a:rPr lang="en-ZA" sz="2400" dirty="0" err="1"/>
              <a:t>Matlab</a:t>
            </a:r>
            <a:endParaRPr lang="en-ZA" sz="2400" dirty="0"/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Using </a:t>
            </a:r>
            <a:r>
              <a:rPr lang="en-ZA" sz="2400" dirty="0" err="1"/>
              <a:t>iMotions</a:t>
            </a:r>
            <a:r>
              <a:rPr lang="en-ZA" sz="2400" dirty="0"/>
              <a:t>, the various emotional responses linked to the game in question will be explored in depth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400" dirty="0"/>
              <a:t>Pattern-recognition software will be required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Method of data analysis</a:t>
            </a:r>
          </a:p>
        </p:txBody>
      </p:sp>
    </p:spTree>
    <p:extLst>
      <p:ext uri="{BB962C8B-B14F-4D97-AF65-F5344CB8AC3E}">
        <p14:creationId xmlns:p14="http://schemas.microsoft.com/office/powerpoint/2010/main" val="330372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464" y="1295400"/>
            <a:ext cx="8305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ZA" dirty="0"/>
          </a:p>
          <a:p>
            <a:pPr marL="342900" indent="-342900">
              <a:buFont typeface="+mj-lt"/>
              <a:buAutoNum type="arabicPeriod"/>
            </a:pPr>
            <a:r>
              <a:rPr lang="en-ZA" sz="2800" dirty="0"/>
              <a:t>All instruments that will be used are non-invasive – no signals are being sent to the participants. 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800" dirty="0"/>
              <a:t>The usual ethical clearance will be obtained from the university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800" dirty="0"/>
              <a:t>Dry EEG will be used to avoid any discomfort which could be associated with wet EEG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800" dirty="0"/>
              <a:t>The experiment should take no longer than 1 ½ hours (including verbal protocols). Participants will be informed of this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2800" dirty="0"/>
              <a:t>No unusual ethical considerations are envisaged.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52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Ethical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58704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633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Exploring event-related potential patterns in a complex, sequential, value-based decision-making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spatio-temporal, neural event-related potential patterns in a complex, sequential, decision-making environment</dc:title>
  <dc:creator>C Bothma</dc:creator>
  <cp:lastModifiedBy>BOTHMA C M</cp:lastModifiedBy>
  <cp:revision>32</cp:revision>
  <dcterms:created xsi:type="dcterms:W3CDTF">2018-07-04T11:22:17Z</dcterms:created>
  <dcterms:modified xsi:type="dcterms:W3CDTF">2018-07-16T17:24:56Z</dcterms:modified>
</cp:coreProperties>
</file>