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7" userDrawn="1">
          <p15:clr>
            <a:srgbClr val="A4A3A4"/>
          </p15:clr>
        </p15:guide>
        <p15:guide id="2" pos="210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varScale="1">
        <p:scale>
          <a:sx n="107" d="100"/>
          <a:sy n="107" d="100"/>
        </p:scale>
        <p:origin x="-1650" y="-84"/>
      </p:cViewPr>
      <p:guideLst>
        <p:guide orient="horz" pos="2160"/>
        <p:guide pos="2880"/>
      </p:guideLst>
    </p:cSldViewPr>
  </p:slideViewPr>
  <p:notesTextViewPr>
    <p:cViewPr>
      <p:scale>
        <a:sx n="1" d="1"/>
        <a:sy n="1" d="1"/>
      </p:scale>
      <p:origin x="0" y="0"/>
    </p:cViewPr>
  </p:notesTextViewPr>
  <p:notesViewPr>
    <p:cSldViewPr>
      <p:cViewPr>
        <p:scale>
          <a:sx n="100" d="100"/>
          <a:sy n="100" d="100"/>
        </p:scale>
        <p:origin x="-3528" y="72"/>
      </p:cViewPr>
      <p:guideLst>
        <p:guide orient="horz" pos="3127"/>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89330ED3-D752-4FEC-98BA-BC61B6243513}" type="datetimeFigureOut">
              <a:rPr lang="en-ZA" smtClean="0"/>
              <a:t>2018/03/26</a:t>
            </a:fld>
            <a:endParaRPr lang="en-ZA"/>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DC696B6F-B2B3-4828-821E-68F1F9382C1F}" type="slidenum">
              <a:rPr lang="en-ZA" smtClean="0"/>
              <a:t>‹#›</a:t>
            </a:fld>
            <a:endParaRPr lang="en-ZA"/>
          </a:p>
        </p:txBody>
      </p:sp>
    </p:spTree>
    <p:extLst>
      <p:ext uri="{BB962C8B-B14F-4D97-AF65-F5344CB8AC3E}">
        <p14:creationId xmlns:p14="http://schemas.microsoft.com/office/powerpoint/2010/main" val="44971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ZA" dirty="0" smtClean="0"/>
              <a:t>Before I begin, I would like to give a brief background to contextualise the study.</a:t>
            </a:r>
          </a:p>
          <a:p>
            <a:pPr marL="171450" indent="-171450">
              <a:buFont typeface="Arial" panose="020B0604020202020204" pitchFamily="34" charset="0"/>
              <a:buChar char="•"/>
            </a:pPr>
            <a:r>
              <a:rPr lang="en-ZA" dirty="0" smtClean="0"/>
              <a:t>This study is in the field of cognitive psychology. It comprises basic research in which I am looking at decision making with a specific focus on the neural correlates associated with decision making.</a:t>
            </a:r>
            <a:endParaRPr lang="en-ZA" dirty="0"/>
          </a:p>
          <a:p>
            <a:pPr marL="171450" indent="-171450">
              <a:buFont typeface="Arial" panose="020B0604020202020204" pitchFamily="34" charset="0"/>
              <a:buChar char="•"/>
            </a:pPr>
            <a:endParaRPr lang="en-ZA" dirty="0"/>
          </a:p>
          <a:p>
            <a:pPr marL="171450" indent="-171450">
              <a:buFont typeface="Arial" panose="020B0604020202020204" pitchFamily="34" charset="0"/>
              <a:buChar char="•"/>
            </a:pPr>
            <a:r>
              <a:rPr lang="en-ZA" dirty="0" smtClean="0"/>
              <a:t>The </a:t>
            </a:r>
            <a:r>
              <a:rPr lang="en-ZA" dirty="0"/>
              <a:t>title does indicate a psychological study – it </a:t>
            </a:r>
            <a:r>
              <a:rPr lang="en-ZA" dirty="0" smtClean="0"/>
              <a:t>addresses </a:t>
            </a:r>
            <a:r>
              <a:rPr lang="en-ZA" dirty="0" smtClean="0"/>
              <a:t>decision-making </a:t>
            </a:r>
            <a:r>
              <a:rPr lang="en-ZA" dirty="0"/>
              <a:t>which is a concept found in cognitive </a:t>
            </a:r>
            <a:r>
              <a:rPr lang="en-ZA" dirty="0" smtClean="0"/>
              <a:t>psychology</a:t>
            </a:r>
            <a:r>
              <a:rPr lang="en-ZA" dirty="0"/>
              <a:t> </a:t>
            </a:r>
            <a:r>
              <a:rPr lang="en-ZA" dirty="0" smtClean="0"/>
              <a:t>and incorporates psychophysiology as a method of measurement</a:t>
            </a:r>
            <a:endParaRPr lang="en-ZA" dirty="0" smtClean="0"/>
          </a:p>
          <a:p>
            <a:pPr marL="171450" indent="-171450">
              <a:buFont typeface="Arial" panose="020B0604020202020204" pitchFamily="34" charset="0"/>
              <a:buChar char="•"/>
            </a:pPr>
            <a:endParaRPr lang="en-ZA" dirty="0"/>
          </a:p>
          <a:p>
            <a:pPr marL="171450" indent="-171450">
              <a:buFont typeface="Arial" panose="020B0604020202020204" pitchFamily="34" charset="0"/>
              <a:buChar char="•"/>
            </a:pPr>
            <a:r>
              <a:rPr lang="en-ZA" dirty="0" smtClean="0"/>
              <a:t>The title tells the reader what is involved in the study namely that w</a:t>
            </a:r>
            <a:r>
              <a:rPr lang="en-ZA" dirty="0" smtClean="0"/>
              <a:t>ithin a given time frame, a number of decisions are made one after the other.  By using psychophysiological measurements, the neural activity that occurs after each decision has been made is recorded and investigated to see if any pattern arises.</a:t>
            </a:r>
          </a:p>
          <a:p>
            <a:pPr marL="171450" indent="-171450">
              <a:buFont typeface="Arial" panose="020B0604020202020204" pitchFamily="34" charset="0"/>
              <a:buChar char="•"/>
            </a:pPr>
            <a:endParaRPr lang="en-ZA" dirty="0"/>
          </a:p>
          <a:p>
            <a:pPr marL="171450" indent="-171450">
              <a:buFont typeface="Arial" panose="020B0604020202020204" pitchFamily="34" charset="0"/>
              <a:buChar char="•"/>
            </a:pPr>
            <a:r>
              <a:rPr lang="en-ZA" dirty="0" smtClean="0"/>
              <a:t>The decisions that are looked at are value based decisions (as opposed to purely perceptual decisions)</a:t>
            </a:r>
            <a:endParaRPr lang="en-ZA" dirty="0"/>
          </a:p>
        </p:txBody>
      </p:sp>
      <p:sp>
        <p:nvSpPr>
          <p:cNvPr id="4" name="Slide Number Placeholder 3"/>
          <p:cNvSpPr>
            <a:spLocks noGrp="1"/>
          </p:cNvSpPr>
          <p:nvPr>
            <p:ph type="sldNum" sz="quarter" idx="10"/>
          </p:nvPr>
        </p:nvSpPr>
        <p:spPr/>
        <p:txBody>
          <a:bodyPr/>
          <a:lstStyle/>
          <a:p>
            <a:fld id="{DC696B6F-B2B3-4828-821E-68F1F9382C1F}" type="slidenum">
              <a:rPr lang="en-ZA" smtClean="0"/>
              <a:t>1</a:t>
            </a:fld>
            <a:endParaRPr lang="en-ZA"/>
          </a:p>
        </p:txBody>
      </p:sp>
    </p:spTree>
    <p:extLst>
      <p:ext uri="{BB962C8B-B14F-4D97-AF65-F5344CB8AC3E}">
        <p14:creationId xmlns:p14="http://schemas.microsoft.com/office/powerpoint/2010/main" val="3610561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The focus of the research </a:t>
            </a:r>
            <a:r>
              <a:rPr lang="en-ZA" dirty="0"/>
              <a:t>question </a:t>
            </a:r>
            <a:r>
              <a:rPr lang="en-ZA" dirty="0" smtClean="0"/>
              <a:t>is on </a:t>
            </a:r>
            <a:r>
              <a:rPr lang="en-ZA" dirty="0"/>
              <a:t>neural activity once </a:t>
            </a:r>
            <a:r>
              <a:rPr lang="en-ZA" dirty="0" smtClean="0"/>
              <a:t>the first </a:t>
            </a:r>
            <a:r>
              <a:rPr lang="en-ZA" dirty="0"/>
              <a:t>decision </a:t>
            </a:r>
            <a:r>
              <a:rPr lang="en-ZA" dirty="0" smtClean="0"/>
              <a:t>in a sequence has </a:t>
            </a:r>
            <a:r>
              <a:rPr lang="en-ZA" dirty="0"/>
              <a:t>occurred and </a:t>
            </a:r>
            <a:r>
              <a:rPr lang="en-ZA" dirty="0" smtClean="0"/>
              <a:t>asks </a:t>
            </a:r>
            <a:r>
              <a:rPr lang="en-ZA" dirty="0"/>
              <a:t>if subsequent decision choices are reflected in </a:t>
            </a:r>
            <a:r>
              <a:rPr lang="en-ZA" dirty="0" smtClean="0"/>
              <a:t>the neuronal activity across the sequence of decisions.</a:t>
            </a:r>
            <a:endParaRPr lang="en-ZA" dirty="0"/>
          </a:p>
          <a:p>
            <a:endParaRPr lang="en-ZA" dirty="0"/>
          </a:p>
          <a:p>
            <a:r>
              <a:rPr lang="en-ZA" dirty="0"/>
              <a:t>The drift diffusion model will be used as the theoretical framework as this model</a:t>
            </a:r>
          </a:p>
          <a:p>
            <a:pPr marL="228600" indent="-228600">
              <a:buFont typeface="+mj-lt"/>
              <a:buAutoNum type="arabicPeriod"/>
            </a:pPr>
            <a:r>
              <a:rPr lang="en-ZA" dirty="0"/>
              <a:t>Suggests decision thresholds or boundaries </a:t>
            </a:r>
            <a:r>
              <a:rPr lang="en-ZA" dirty="0" smtClean="0"/>
              <a:t> exist that </a:t>
            </a:r>
            <a:r>
              <a:rPr lang="en-ZA" dirty="0"/>
              <a:t>explain when and why a decision occurs</a:t>
            </a:r>
          </a:p>
          <a:p>
            <a:pPr marL="228600" indent="-228600">
              <a:buFont typeface="+mj-lt"/>
              <a:buAutoNum type="arabicPeriod"/>
            </a:pPr>
            <a:r>
              <a:rPr lang="en-ZA" dirty="0"/>
              <a:t>Provides algorithmic support for the calculation of these decision </a:t>
            </a:r>
            <a:r>
              <a:rPr lang="en-ZA" dirty="0" smtClean="0"/>
              <a:t>thresholds</a:t>
            </a:r>
            <a:endParaRPr lang="en-ZA" dirty="0"/>
          </a:p>
          <a:p>
            <a:pPr marL="228600" indent="-228600">
              <a:buFont typeface="+mj-lt"/>
              <a:buAutoNum type="arabicPeriod"/>
            </a:pPr>
            <a:r>
              <a:rPr lang="en-ZA" dirty="0"/>
              <a:t>Is a well-respected theory in the field of neural decision making according to the literature</a:t>
            </a:r>
          </a:p>
          <a:p>
            <a:pPr marL="228600" indent="-228600">
              <a:buFont typeface="+mj-lt"/>
              <a:buAutoNum type="arabicPeriod"/>
            </a:pPr>
            <a:endParaRPr lang="en-ZA" dirty="0"/>
          </a:p>
          <a:p>
            <a:r>
              <a:rPr lang="en-ZA" dirty="0"/>
              <a:t>The research question addresses a valid cognitive psychology concept – namely decision making</a:t>
            </a:r>
          </a:p>
        </p:txBody>
      </p:sp>
      <p:sp>
        <p:nvSpPr>
          <p:cNvPr id="4" name="Slide Number Placeholder 3"/>
          <p:cNvSpPr>
            <a:spLocks noGrp="1"/>
          </p:cNvSpPr>
          <p:nvPr>
            <p:ph type="sldNum" sz="quarter" idx="10"/>
          </p:nvPr>
        </p:nvSpPr>
        <p:spPr/>
        <p:txBody>
          <a:bodyPr/>
          <a:lstStyle/>
          <a:p>
            <a:fld id="{DC696B6F-B2B3-4828-821E-68F1F9382C1F}" type="slidenum">
              <a:rPr lang="en-ZA" smtClean="0"/>
              <a:t>2</a:t>
            </a:fld>
            <a:endParaRPr lang="en-ZA"/>
          </a:p>
        </p:txBody>
      </p:sp>
    </p:spTree>
    <p:extLst>
      <p:ext uri="{BB962C8B-B14F-4D97-AF65-F5344CB8AC3E}">
        <p14:creationId xmlns:p14="http://schemas.microsoft.com/office/powerpoint/2010/main" val="455416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ZA" dirty="0" smtClean="0"/>
              <a:t>The required information is based on psychophysiological  measurements of neural activity in a sequential decision-making context and includes eye tracking, EEG (electroencephalography), galvanic skin response and more</a:t>
            </a:r>
          </a:p>
          <a:p>
            <a:pPr marL="171450" indent="-171450">
              <a:buFont typeface="Arial" panose="020B0604020202020204" pitchFamily="34" charset="0"/>
              <a:buChar char="•"/>
            </a:pPr>
            <a:r>
              <a:rPr lang="en-ZA" dirty="0" smtClean="0"/>
              <a:t>Psychophysiological measurements in the context of cognitive psychology, are valid methods for measuring </a:t>
            </a:r>
            <a:r>
              <a:rPr lang="en-ZA" dirty="0"/>
              <a:t>psychological </a:t>
            </a:r>
            <a:r>
              <a:rPr lang="en-ZA" dirty="0" smtClean="0"/>
              <a:t>constructs, in this case, decision making</a:t>
            </a:r>
          </a:p>
          <a:p>
            <a:pPr marL="171450" indent="-171450">
              <a:buFont typeface="Arial" panose="020B0604020202020204" pitchFamily="34" charset="0"/>
              <a:buChar char="•"/>
            </a:pPr>
            <a:r>
              <a:rPr lang="en-ZA" dirty="0" smtClean="0"/>
              <a:t>Measurements are time-based (and therefore inherently logical)</a:t>
            </a:r>
          </a:p>
          <a:p>
            <a:pPr marL="171450" indent="-171450">
              <a:buFont typeface="Arial" panose="020B0604020202020204" pitchFamily="34" charset="0"/>
              <a:buChar char="•"/>
            </a:pPr>
            <a:endParaRPr lang="en-ZA" dirty="0"/>
          </a:p>
        </p:txBody>
      </p:sp>
      <p:sp>
        <p:nvSpPr>
          <p:cNvPr id="4" name="Slide Number Placeholder 3"/>
          <p:cNvSpPr>
            <a:spLocks noGrp="1"/>
          </p:cNvSpPr>
          <p:nvPr>
            <p:ph type="sldNum" sz="quarter" idx="10"/>
          </p:nvPr>
        </p:nvSpPr>
        <p:spPr/>
        <p:txBody>
          <a:bodyPr/>
          <a:lstStyle/>
          <a:p>
            <a:fld id="{DC696B6F-B2B3-4828-821E-68F1F9382C1F}" type="slidenum">
              <a:rPr lang="en-ZA" smtClean="0"/>
              <a:t>3</a:t>
            </a:fld>
            <a:endParaRPr lang="en-ZA"/>
          </a:p>
        </p:txBody>
      </p:sp>
    </p:spTree>
    <p:extLst>
      <p:ext uri="{BB962C8B-B14F-4D97-AF65-F5344CB8AC3E}">
        <p14:creationId xmlns:p14="http://schemas.microsoft.com/office/powerpoint/2010/main" val="766374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ZA" dirty="0"/>
              <a:t>Using psychophysiological </a:t>
            </a:r>
            <a:r>
              <a:rPr lang="en-ZA" dirty="0" smtClean="0"/>
              <a:t>measurement </a:t>
            </a:r>
            <a:r>
              <a:rPr lang="en-ZA" dirty="0"/>
              <a:t>is a recognised method of gathering psychological data related to cognitive </a:t>
            </a:r>
            <a:r>
              <a:rPr lang="en-ZA" dirty="0" smtClean="0"/>
              <a:t>constructs</a:t>
            </a:r>
            <a:endParaRPr lang="en-ZA" dirty="0"/>
          </a:p>
          <a:p>
            <a:pPr marL="228600" indent="-228600">
              <a:buFont typeface="+mj-lt"/>
              <a:buAutoNum type="arabicPeriod"/>
            </a:pPr>
            <a:r>
              <a:rPr lang="en-ZA" dirty="0"/>
              <a:t>Gathering the information is practical as the tools have been widely used and </a:t>
            </a:r>
            <a:r>
              <a:rPr lang="en-ZA" dirty="0" smtClean="0"/>
              <a:t>applied to similar studies. I have access to these tools.</a:t>
            </a:r>
          </a:p>
          <a:p>
            <a:pPr marL="228600" indent="-228600">
              <a:buFont typeface="+mj-lt"/>
              <a:buAutoNum type="arabicPeriod"/>
            </a:pPr>
            <a:r>
              <a:rPr lang="en-ZA" dirty="0" smtClean="0"/>
              <a:t>Neural activity occurs in milliseconds and any measurement instruments need to be able to handle such detailed measurement while at the same time synchronising measurements from different instruments. In view of this, the data derived from these tools is extensive and detailed, but fortunately a variety of software and hardware solutions exist to facilitate the gathering and analysis of the data.</a:t>
            </a:r>
          </a:p>
          <a:p>
            <a:pPr marL="228600" indent="-228600">
              <a:buFont typeface="+mj-lt"/>
              <a:buAutoNum type="arabicPeriod"/>
            </a:pPr>
            <a:r>
              <a:rPr lang="en-ZA" dirty="0" smtClean="0"/>
              <a:t>The gathered data, once analysed, will address the research question.</a:t>
            </a:r>
            <a:endParaRPr lang="en-ZA" dirty="0" smtClean="0"/>
          </a:p>
          <a:p>
            <a:pPr marL="228600" indent="-228600">
              <a:buFont typeface="+mj-lt"/>
              <a:buAutoNum type="arabicPeriod"/>
            </a:pPr>
            <a:endParaRPr lang="en-ZA" dirty="0"/>
          </a:p>
        </p:txBody>
      </p:sp>
      <p:sp>
        <p:nvSpPr>
          <p:cNvPr id="4" name="Slide Number Placeholder 3"/>
          <p:cNvSpPr>
            <a:spLocks noGrp="1"/>
          </p:cNvSpPr>
          <p:nvPr>
            <p:ph type="sldNum" sz="quarter" idx="10"/>
          </p:nvPr>
        </p:nvSpPr>
        <p:spPr/>
        <p:txBody>
          <a:bodyPr/>
          <a:lstStyle/>
          <a:p>
            <a:fld id="{DC696B6F-B2B3-4828-821E-68F1F9382C1F}" type="slidenum">
              <a:rPr lang="en-ZA" smtClean="0"/>
              <a:t>4</a:t>
            </a:fld>
            <a:endParaRPr lang="en-ZA"/>
          </a:p>
        </p:txBody>
      </p:sp>
    </p:spTree>
    <p:extLst>
      <p:ext uri="{BB962C8B-B14F-4D97-AF65-F5344CB8AC3E}">
        <p14:creationId xmlns:p14="http://schemas.microsoft.com/office/powerpoint/2010/main" val="8340033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ZA" dirty="0"/>
              <a:t>The data that is collected is very detailed with thousands of data points being collected from the various instruments. </a:t>
            </a:r>
          </a:p>
          <a:p>
            <a:pPr marL="171450" indent="-171450">
              <a:buFont typeface="Arial" panose="020B0604020202020204" pitchFamily="34" charset="0"/>
              <a:buChar char="•"/>
            </a:pPr>
            <a:r>
              <a:rPr lang="en-ZA" dirty="0"/>
              <a:t>Software is required to analyse this data. Having said that, the data is accurate </a:t>
            </a:r>
            <a:r>
              <a:rPr lang="en-ZA" dirty="0" smtClean="0"/>
              <a:t>and  data derived from psychophysiological instruments have </a:t>
            </a:r>
            <a:r>
              <a:rPr lang="en-ZA" dirty="0"/>
              <a:t>been used extensively in the literature to </a:t>
            </a:r>
            <a:r>
              <a:rPr lang="en-ZA" dirty="0" smtClean="0"/>
              <a:t>successfully address </a:t>
            </a:r>
            <a:r>
              <a:rPr lang="en-ZA" dirty="0"/>
              <a:t>other neural </a:t>
            </a:r>
            <a:r>
              <a:rPr lang="en-ZA" dirty="0" smtClean="0"/>
              <a:t>decision-making </a:t>
            </a:r>
            <a:r>
              <a:rPr lang="en-ZA" dirty="0"/>
              <a:t>problems. </a:t>
            </a:r>
          </a:p>
          <a:p>
            <a:pPr marL="171450" indent="-171450">
              <a:buFont typeface="Arial" panose="020B0604020202020204" pitchFamily="34" charset="0"/>
              <a:buChar char="•"/>
            </a:pPr>
            <a:r>
              <a:rPr lang="en-ZA" dirty="0"/>
              <a:t>The </a:t>
            </a:r>
            <a:r>
              <a:rPr lang="en-ZA" dirty="0" smtClean="0"/>
              <a:t>analysis of the data should produce </a:t>
            </a:r>
            <a:r>
              <a:rPr lang="en-ZA" dirty="0"/>
              <a:t>answers to the research question</a:t>
            </a:r>
          </a:p>
        </p:txBody>
      </p:sp>
      <p:sp>
        <p:nvSpPr>
          <p:cNvPr id="4" name="Slide Number Placeholder 3"/>
          <p:cNvSpPr>
            <a:spLocks noGrp="1"/>
          </p:cNvSpPr>
          <p:nvPr>
            <p:ph type="sldNum" sz="quarter" idx="10"/>
          </p:nvPr>
        </p:nvSpPr>
        <p:spPr/>
        <p:txBody>
          <a:bodyPr/>
          <a:lstStyle/>
          <a:p>
            <a:fld id="{DC696B6F-B2B3-4828-821E-68F1F9382C1F}" type="slidenum">
              <a:rPr lang="en-ZA" smtClean="0"/>
              <a:t>5</a:t>
            </a:fld>
            <a:endParaRPr lang="en-ZA"/>
          </a:p>
        </p:txBody>
      </p:sp>
    </p:spTree>
    <p:extLst>
      <p:ext uri="{BB962C8B-B14F-4D97-AF65-F5344CB8AC3E}">
        <p14:creationId xmlns:p14="http://schemas.microsoft.com/office/powerpoint/2010/main" val="1099060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DC696B6F-B2B3-4828-821E-68F1F9382C1F}" type="slidenum">
              <a:rPr lang="en-ZA" smtClean="0"/>
              <a:t>6</a:t>
            </a:fld>
            <a:endParaRPr lang="en-ZA"/>
          </a:p>
        </p:txBody>
      </p:sp>
    </p:spTree>
    <p:extLst>
      <p:ext uri="{BB962C8B-B14F-4D97-AF65-F5344CB8AC3E}">
        <p14:creationId xmlns:p14="http://schemas.microsoft.com/office/powerpoint/2010/main" val="2528668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AE2EEAD5-9C62-4D5A-AE3A-28471A92E60A}" type="datetime1">
              <a:rPr lang="en-ZA" smtClean="0"/>
              <a:t>2018/03/26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48551D69-5AD8-4334-8DCD-2F535ACAB811}" type="slidenum">
              <a:rPr lang="en-ZA" smtClean="0"/>
              <a:t>‹#›</a:t>
            </a:fld>
            <a:endParaRPr lang="en-ZA"/>
          </a:p>
        </p:txBody>
      </p:sp>
    </p:spTree>
    <p:extLst>
      <p:ext uri="{BB962C8B-B14F-4D97-AF65-F5344CB8AC3E}">
        <p14:creationId xmlns:p14="http://schemas.microsoft.com/office/powerpoint/2010/main" val="2821155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A248789A-CC9E-4D03-8AC5-5BEF0510ADC4}" type="datetime1">
              <a:rPr lang="en-ZA" smtClean="0"/>
              <a:t>2018/03/26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48551D69-5AD8-4334-8DCD-2F535ACAB811}" type="slidenum">
              <a:rPr lang="en-ZA" smtClean="0"/>
              <a:t>‹#›</a:t>
            </a:fld>
            <a:endParaRPr lang="en-ZA"/>
          </a:p>
        </p:txBody>
      </p:sp>
    </p:spTree>
    <p:extLst>
      <p:ext uri="{BB962C8B-B14F-4D97-AF65-F5344CB8AC3E}">
        <p14:creationId xmlns:p14="http://schemas.microsoft.com/office/powerpoint/2010/main" val="59781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F2C6ADD4-73BC-4D69-9EB3-AB9FB8106482}" type="datetime1">
              <a:rPr lang="en-ZA" smtClean="0"/>
              <a:t>2018/03/26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48551D69-5AD8-4334-8DCD-2F535ACAB811}" type="slidenum">
              <a:rPr lang="en-ZA" smtClean="0"/>
              <a:t>‹#›</a:t>
            </a:fld>
            <a:endParaRPr lang="en-ZA"/>
          </a:p>
        </p:txBody>
      </p:sp>
    </p:spTree>
    <p:extLst>
      <p:ext uri="{BB962C8B-B14F-4D97-AF65-F5344CB8AC3E}">
        <p14:creationId xmlns:p14="http://schemas.microsoft.com/office/powerpoint/2010/main" val="1309233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603E597D-20B3-495D-80C8-A55050A530AB}" type="datetime1">
              <a:rPr lang="en-ZA" smtClean="0"/>
              <a:t>2018/03/26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48551D69-5AD8-4334-8DCD-2F535ACAB811}" type="slidenum">
              <a:rPr lang="en-ZA" smtClean="0"/>
              <a:t>‹#›</a:t>
            </a:fld>
            <a:endParaRPr lang="en-ZA"/>
          </a:p>
        </p:txBody>
      </p:sp>
    </p:spTree>
    <p:extLst>
      <p:ext uri="{BB962C8B-B14F-4D97-AF65-F5344CB8AC3E}">
        <p14:creationId xmlns:p14="http://schemas.microsoft.com/office/powerpoint/2010/main" val="638060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293F85-9FCD-421C-8AE9-56D8650839AC}" type="datetime1">
              <a:rPr lang="en-ZA" smtClean="0"/>
              <a:t>2018/03/26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48551D69-5AD8-4334-8DCD-2F535ACAB811}" type="slidenum">
              <a:rPr lang="en-ZA" smtClean="0"/>
              <a:t>‹#›</a:t>
            </a:fld>
            <a:endParaRPr lang="en-ZA"/>
          </a:p>
        </p:txBody>
      </p:sp>
    </p:spTree>
    <p:extLst>
      <p:ext uri="{BB962C8B-B14F-4D97-AF65-F5344CB8AC3E}">
        <p14:creationId xmlns:p14="http://schemas.microsoft.com/office/powerpoint/2010/main" val="1262756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AA40DBE7-30E6-4206-98FF-9206717FDE58}" type="datetime1">
              <a:rPr lang="en-ZA" smtClean="0"/>
              <a:t>2018/03/26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48551D69-5AD8-4334-8DCD-2F535ACAB811}" type="slidenum">
              <a:rPr lang="en-ZA" smtClean="0"/>
              <a:t>‹#›</a:t>
            </a:fld>
            <a:endParaRPr lang="en-ZA"/>
          </a:p>
        </p:txBody>
      </p:sp>
    </p:spTree>
    <p:extLst>
      <p:ext uri="{BB962C8B-B14F-4D97-AF65-F5344CB8AC3E}">
        <p14:creationId xmlns:p14="http://schemas.microsoft.com/office/powerpoint/2010/main" val="38248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7B2B15AF-0372-476C-B6AD-AD741F8FE823}" type="datetime1">
              <a:rPr lang="en-ZA" smtClean="0"/>
              <a:t>2018/03/26</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48551D69-5AD8-4334-8DCD-2F535ACAB811}" type="slidenum">
              <a:rPr lang="en-ZA" smtClean="0"/>
              <a:t>‹#›</a:t>
            </a:fld>
            <a:endParaRPr lang="en-ZA"/>
          </a:p>
        </p:txBody>
      </p:sp>
    </p:spTree>
    <p:extLst>
      <p:ext uri="{BB962C8B-B14F-4D97-AF65-F5344CB8AC3E}">
        <p14:creationId xmlns:p14="http://schemas.microsoft.com/office/powerpoint/2010/main" val="3593818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DBAB7F36-7C10-4EF7-91C1-CA86685DA812}" type="datetime1">
              <a:rPr lang="en-ZA" smtClean="0"/>
              <a:t>2018/03/26</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48551D69-5AD8-4334-8DCD-2F535ACAB811}" type="slidenum">
              <a:rPr lang="en-ZA" smtClean="0"/>
              <a:t>‹#›</a:t>
            </a:fld>
            <a:endParaRPr lang="en-ZA"/>
          </a:p>
        </p:txBody>
      </p:sp>
    </p:spTree>
    <p:extLst>
      <p:ext uri="{BB962C8B-B14F-4D97-AF65-F5344CB8AC3E}">
        <p14:creationId xmlns:p14="http://schemas.microsoft.com/office/powerpoint/2010/main" val="3332936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86B9E7-39C9-462E-8056-62FEA7E48041}" type="datetime1">
              <a:rPr lang="en-ZA" smtClean="0"/>
              <a:t>2018/03/26</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48551D69-5AD8-4334-8DCD-2F535ACAB811}" type="slidenum">
              <a:rPr lang="en-ZA" smtClean="0"/>
              <a:t>‹#›</a:t>
            </a:fld>
            <a:endParaRPr lang="en-ZA"/>
          </a:p>
        </p:txBody>
      </p:sp>
    </p:spTree>
    <p:extLst>
      <p:ext uri="{BB962C8B-B14F-4D97-AF65-F5344CB8AC3E}">
        <p14:creationId xmlns:p14="http://schemas.microsoft.com/office/powerpoint/2010/main" val="2920605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EDDAD83-081A-4BB3-91DA-341D2455F0EB}" type="datetime1">
              <a:rPr lang="en-ZA" smtClean="0"/>
              <a:t>2018/03/26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48551D69-5AD8-4334-8DCD-2F535ACAB811}" type="slidenum">
              <a:rPr lang="en-ZA" smtClean="0"/>
              <a:t>‹#›</a:t>
            </a:fld>
            <a:endParaRPr lang="en-ZA"/>
          </a:p>
        </p:txBody>
      </p:sp>
    </p:spTree>
    <p:extLst>
      <p:ext uri="{BB962C8B-B14F-4D97-AF65-F5344CB8AC3E}">
        <p14:creationId xmlns:p14="http://schemas.microsoft.com/office/powerpoint/2010/main" val="1035959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25904C-E7A2-4A13-8A2B-96345C239CAA}" type="datetime1">
              <a:rPr lang="en-ZA" smtClean="0"/>
              <a:t>2018/03/26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48551D69-5AD8-4334-8DCD-2F535ACAB811}" type="slidenum">
              <a:rPr lang="en-ZA" smtClean="0"/>
              <a:t>‹#›</a:t>
            </a:fld>
            <a:endParaRPr lang="en-ZA"/>
          </a:p>
        </p:txBody>
      </p:sp>
    </p:spTree>
    <p:extLst>
      <p:ext uri="{BB962C8B-B14F-4D97-AF65-F5344CB8AC3E}">
        <p14:creationId xmlns:p14="http://schemas.microsoft.com/office/powerpoint/2010/main" val="2417857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5672D3-D670-4D3F-B01F-CAD35773A44E}" type="datetime1">
              <a:rPr lang="en-ZA" smtClean="0"/>
              <a:t>2018/03/26</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551D69-5AD8-4334-8DCD-2F535ACAB811}" type="slidenum">
              <a:rPr lang="en-ZA" smtClean="0"/>
              <a:t>‹#›</a:t>
            </a:fld>
            <a:endParaRPr lang="en-ZA"/>
          </a:p>
        </p:txBody>
      </p:sp>
    </p:spTree>
    <p:extLst>
      <p:ext uri="{BB962C8B-B14F-4D97-AF65-F5344CB8AC3E}">
        <p14:creationId xmlns:p14="http://schemas.microsoft.com/office/powerpoint/2010/main" val="2332220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01775"/>
            <a:ext cx="7772400" cy="1470025"/>
          </a:xfrm>
        </p:spPr>
        <p:txBody>
          <a:bodyPr>
            <a:normAutofit fontScale="90000"/>
          </a:bodyPr>
          <a:lstStyle/>
          <a:p>
            <a:r>
              <a:rPr lang="en-ZA" b="1" dirty="0"/>
              <a:t>The morning after the night before… </a:t>
            </a:r>
            <a:br>
              <a:rPr lang="en-ZA" b="1" dirty="0"/>
            </a:br>
            <a:r>
              <a:rPr lang="en-ZA" sz="3600" b="1" dirty="0"/>
              <a:t>Investigating the post-decision neural activity of time-restricted, sequential value-based decisions using psychophysiological methods</a:t>
            </a:r>
            <a:r>
              <a:rPr lang="en-ZA" b="1" dirty="0"/>
              <a:t/>
            </a:r>
            <a:br>
              <a:rPr lang="en-ZA" b="1" dirty="0"/>
            </a:br>
            <a:endParaRPr lang="en-ZA" dirty="0"/>
          </a:p>
        </p:txBody>
      </p:sp>
      <p:sp>
        <p:nvSpPr>
          <p:cNvPr id="3" name="Subtitle 2"/>
          <p:cNvSpPr>
            <a:spLocks noGrp="1"/>
          </p:cNvSpPr>
          <p:nvPr>
            <p:ph type="subTitle" idx="1"/>
          </p:nvPr>
        </p:nvSpPr>
        <p:spPr>
          <a:xfrm>
            <a:off x="1371600" y="4038600"/>
            <a:ext cx="6400800" cy="1752600"/>
          </a:xfrm>
        </p:spPr>
        <p:txBody>
          <a:bodyPr>
            <a:normAutofit fontScale="92500" lnSpcReduction="20000"/>
          </a:bodyPr>
          <a:lstStyle/>
          <a:p>
            <a:r>
              <a:rPr lang="en-ZA" dirty="0"/>
              <a:t>Christine Bothma</a:t>
            </a:r>
          </a:p>
          <a:p>
            <a:r>
              <a:rPr lang="en-ZA" dirty="0"/>
              <a:t>27 March 2018: 9:30 am</a:t>
            </a:r>
          </a:p>
          <a:p>
            <a:r>
              <a:rPr lang="en-ZA" dirty="0"/>
              <a:t>UCAP5-150 </a:t>
            </a:r>
            <a:r>
              <a:rPr lang="en-ZA" dirty="0" err="1"/>
              <a:t>Muckleneuk</a:t>
            </a:r>
            <a:r>
              <a:rPr lang="en-ZA" dirty="0"/>
              <a:t> Campus, UNISA</a:t>
            </a:r>
          </a:p>
          <a:p>
            <a:endParaRPr lang="en-ZA" dirty="0"/>
          </a:p>
        </p:txBody>
      </p:sp>
      <p:sp>
        <p:nvSpPr>
          <p:cNvPr id="4" name="Slide Number Placeholder 3">
            <a:extLst>
              <a:ext uri="{FF2B5EF4-FFF2-40B4-BE49-F238E27FC236}">
                <a16:creationId xmlns:a16="http://schemas.microsoft.com/office/drawing/2014/main" xmlns="" id="{5A89A474-67A6-4AC7-8768-CD4160101C80}"/>
              </a:ext>
            </a:extLst>
          </p:cNvPr>
          <p:cNvSpPr>
            <a:spLocks noGrp="1"/>
          </p:cNvSpPr>
          <p:nvPr>
            <p:ph type="sldNum" sz="quarter" idx="12"/>
          </p:nvPr>
        </p:nvSpPr>
        <p:spPr/>
        <p:txBody>
          <a:bodyPr/>
          <a:lstStyle/>
          <a:p>
            <a:fld id="{48551D69-5AD8-4334-8DCD-2F535ACAB811}" type="slidenum">
              <a:rPr lang="en-ZA" smtClean="0"/>
              <a:t>1</a:t>
            </a:fld>
            <a:endParaRPr lang="en-ZA"/>
          </a:p>
        </p:txBody>
      </p:sp>
    </p:spTree>
    <p:extLst>
      <p:ext uri="{BB962C8B-B14F-4D97-AF65-F5344CB8AC3E}">
        <p14:creationId xmlns:p14="http://schemas.microsoft.com/office/powerpoint/2010/main" val="13551120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Research question…</a:t>
            </a:r>
          </a:p>
        </p:txBody>
      </p:sp>
      <p:sp>
        <p:nvSpPr>
          <p:cNvPr id="3" name="Content Placeholder 2"/>
          <p:cNvSpPr>
            <a:spLocks noGrp="1"/>
          </p:cNvSpPr>
          <p:nvPr>
            <p:ph idx="1"/>
          </p:nvPr>
        </p:nvSpPr>
        <p:spPr/>
        <p:txBody>
          <a:bodyPr/>
          <a:lstStyle/>
          <a:p>
            <a:pPr marL="0" indent="0">
              <a:buNone/>
            </a:pPr>
            <a:r>
              <a:rPr lang="en-ZA" dirty="0"/>
              <a:t>In a series of sequential decisions, does the neural activity that occurs </a:t>
            </a:r>
            <a:r>
              <a:rPr lang="en-ZA" i="1" dirty="0"/>
              <a:t>after </a:t>
            </a:r>
            <a:r>
              <a:rPr lang="en-ZA" dirty="0" smtClean="0"/>
              <a:t>the moment </a:t>
            </a:r>
            <a:r>
              <a:rPr lang="en-ZA" dirty="0"/>
              <a:t>of decision, influence the pattern of subsequent </a:t>
            </a:r>
            <a:r>
              <a:rPr lang="en-ZA" dirty="0" smtClean="0"/>
              <a:t>decisions, </a:t>
            </a:r>
            <a:r>
              <a:rPr lang="en-ZA" dirty="0"/>
              <a:t>in the context of the Drift Diffusion Model?</a:t>
            </a:r>
          </a:p>
        </p:txBody>
      </p:sp>
      <p:sp>
        <p:nvSpPr>
          <p:cNvPr id="4" name="Slide Number Placeholder 3">
            <a:extLst>
              <a:ext uri="{FF2B5EF4-FFF2-40B4-BE49-F238E27FC236}">
                <a16:creationId xmlns:a16="http://schemas.microsoft.com/office/drawing/2014/main" xmlns="" id="{7ED298A4-2762-4C2C-A572-7520F93E618D}"/>
              </a:ext>
            </a:extLst>
          </p:cNvPr>
          <p:cNvSpPr>
            <a:spLocks noGrp="1"/>
          </p:cNvSpPr>
          <p:nvPr>
            <p:ph type="sldNum" sz="quarter" idx="12"/>
          </p:nvPr>
        </p:nvSpPr>
        <p:spPr/>
        <p:txBody>
          <a:bodyPr/>
          <a:lstStyle/>
          <a:p>
            <a:fld id="{48551D69-5AD8-4334-8DCD-2F535ACAB811}" type="slidenum">
              <a:rPr lang="en-ZA" smtClean="0"/>
              <a:t>2</a:t>
            </a:fld>
            <a:endParaRPr lang="en-ZA"/>
          </a:p>
        </p:txBody>
      </p:sp>
    </p:spTree>
    <p:extLst>
      <p:ext uri="{BB962C8B-B14F-4D97-AF65-F5344CB8AC3E}">
        <p14:creationId xmlns:p14="http://schemas.microsoft.com/office/powerpoint/2010/main" val="18115433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Required information…</a:t>
            </a:r>
          </a:p>
        </p:txBody>
      </p:sp>
      <p:sp>
        <p:nvSpPr>
          <p:cNvPr id="3" name="Content Placeholder 2"/>
          <p:cNvSpPr>
            <a:spLocks noGrp="1"/>
          </p:cNvSpPr>
          <p:nvPr>
            <p:ph idx="1"/>
          </p:nvPr>
        </p:nvSpPr>
        <p:spPr/>
        <p:txBody>
          <a:bodyPr/>
          <a:lstStyle/>
          <a:p>
            <a:pPr marL="0" indent="0">
              <a:buNone/>
            </a:pPr>
            <a:r>
              <a:rPr lang="en-ZA" dirty="0"/>
              <a:t>Psychophysiological measurement of neural activity is required in a context where sequential decisions occur. The literature review has indicated that knowledge of sequential sampling models, specifically the drift diffusion model is relevant to this study.</a:t>
            </a:r>
          </a:p>
          <a:p>
            <a:endParaRPr lang="en-ZA" dirty="0"/>
          </a:p>
        </p:txBody>
      </p:sp>
      <p:sp>
        <p:nvSpPr>
          <p:cNvPr id="4" name="Slide Number Placeholder 3">
            <a:extLst>
              <a:ext uri="{FF2B5EF4-FFF2-40B4-BE49-F238E27FC236}">
                <a16:creationId xmlns:a16="http://schemas.microsoft.com/office/drawing/2014/main" xmlns="" id="{1281272C-EAB8-4F1C-B37E-28439675B54A}"/>
              </a:ext>
            </a:extLst>
          </p:cNvPr>
          <p:cNvSpPr>
            <a:spLocks noGrp="1"/>
          </p:cNvSpPr>
          <p:nvPr>
            <p:ph type="sldNum" sz="quarter" idx="12"/>
          </p:nvPr>
        </p:nvSpPr>
        <p:spPr/>
        <p:txBody>
          <a:bodyPr/>
          <a:lstStyle/>
          <a:p>
            <a:fld id="{48551D69-5AD8-4334-8DCD-2F535ACAB811}" type="slidenum">
              <a:rPr lang="en-ZA" smtClean="0"/>
              <a:t>3</a:t>
            </a:fld>
            <a:endParaRPr lang="en-ZA"/>
          </a:p>
        </p:txBody>
      </p:sp>
    </p:spTree>
    <p:extLst>
      <p:ext uri="{BB962C8B-B14F-4D97-AF65-F5344CB8AC3E}">
        <p14:creationId xmlns:p14="http://schemas.microsoft.com/office/powerpoint/2010/main" val="2887854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Method of information gathering…</a:t>
            </a:r>
          </a:p>
        </p:txBody>
      </p:sp>
      <p:sp>
        <p:nvSpPr>
          <p:cNvPr id="3" name="Content Placeholder 2"/>
          <p:cNvSpPr>
            <a:spLocks noGrp="1"/>
          </p:cNvSpPr>
          <p:nvPr>
            <p:ph idx="1"/>
          </p:nvPr>
        </p:nvSpPr>
        <p:spPr>
          <a:xfrm>
            <a:off x="457200" y="1295400"/>
            <a:ext cx="8229600" cy="5029200"/>
          </a:xfrm>
        </p:spPr>
        <p:txBody>
          <a:bodyPr>
            <a:normAutofit fontScale="55000" lnSpcReduction="20000"/>
          </a:bodyPr>
          <a:lstStyle/>
          <a:p>
            <a:r>
              <a:rPr lang="en-ZA" dirty="0"/>
              <a:t>The information will be gathered using psychophysiological tools and specialised software that synchronises all these measures, namely:</a:t>
            </a:r>
          </a:p>
          <a:p>
            <a:pPr lvl="1"/>
            <a:r>
              <a:rPr lang="en-ZA" sz="3300" dirty="0" smtClean="0"/>
              <a:t>electroencephalography </a:t>
            </a:r>
            <a:r>
              <a:rPr lang="en-ZA" sz="3300" dirty="0"/>
              <a:t>(EEG) </a:t>
            </a:r>
          </a:p>
          <a:p>
            <a:pPr lvl="1"/>
            <a:r>
              <a:rPr lang="en-ZA" sz="3300" dirty="0"/>
              <a:t>eye tracking</a:t>
            </a:r>
          </a:p>
          <a:p>
            <a:pPr lvl="1"/>
            <a:r>
              <a:rPr lang="en-ZA" sz="3300" dirty="0"/>
              <a:t>galvanic skin response (GSR)</a:t>
            </a:r>
          </a:p>
          <a:p>
            <a:pPr lvl="1"/>
            <a:r>
              <a:rPr lang="en-ZA" sz="3300" dirty="0"/>
              <a:t>heart rate</a:t>
            </a:r>
          </a:p>
          <a:p>
            <a:pPr lvl="1"/>
            <a:r>
              <a:rPr lang="en-ZA" sz="3300" dirty="0" err="1"/>
              <a:t>pupilometry</a:t>
            </a:r>
            <a:endParaRPr lang="en-ZA" sz="3300" dirty="0"/>
          </a:p>
          <a:p>
            <a:r>
              <a:rPr lang="en-ZA" dirty="0"/>
              <a:t>The context will be an online trading environment comprising several sequential forced binary-choice (</a:t>
            </a:r>
            <a:r>
              <a:rPr lang="en-ZA" dirty="0" err="1"/>
              <a:t>ie</a:t>
            </a:r>
            <a:r>
              <a:rPr lang="en-ZA" dirty="0"/>
              <a:t>. buy or sell) decisions where time restrictions can be put in place and where one of the two choices is deemed correct.</a:t>
            </a:r>
          </a:p>
          <a:p>
            <a:r>
              <a:rPr lang="en-ZA" dirty="0"/>
              <a:t>Subjects will consist of experienced online traders who are familiar with the concepts of buying/selling in an online environment.</a:t>
            </a:r>
          </a:p>
          <a:p>
            <a:r>
              <a:rPr lang="en-ZA" dirty="0"/>
              <a:t>The subject will receive immediate feedback as to the success of their trading decision.</a:t>
            </a:r>
          </a:p>
          <a:p>
            <a:pPr marL="0" indent="0">
              <a:buNone/>
            </a:pPr>
            <a:endParaRPr lang="en-ZA" dirty="0"/>
          </a:p>
          <a:p>
            <a:pPr marL="0" indent="0">
              <a:buNone/>
            </a:pPr>
            <a:r>
              <a:rPr lang="en-ZA" dirty="0"/>
              <a:t>NB: The literature review may point to further relevant theories and models that can be used. The literature review will also provide additional information on the uses of sequential sampling models (namely the Drift Diffusion Model).</a:t>
            </a:r>
          </a:p>
        </p:txBody>
      </p:sp>
      <p:sp>
        <p:nvSpPr>
          <p:cNvPr id="4" name="Slide Number Placeholder 3">
            <a:extLst>
              <a:ext uri="{FF2B5EF4-FFF2-40B4-BE49-F238E27FC236}">
                <a16:creationId xmlns:a16="http://schemas.microsoft.com/office/drawing/2014/main" xmlns="" id="{31C78A33-E216-4E6F-B711-CC6522C17F31}"/>
              </a:ext>
            </a:extLst>
          </p:cNvPr>
          <p:cNvSpPr>
            <a:spLocks noGrp="1"/>
          </p:cNvSpPr>
          <p:nvPr>
            <p:ph type="sldNum" sz="quarter" idx="12"/>
          </p:nvPr>
        </p:nvSpPr>
        <p:spPr/>
        <p:txBody>
          <a:bodyPr/>
          <a:lstStyle/>
          <a:p>
            <a:fld id="{48551D69-5AD8-4334-8DCD-2F535ACAB811}" type="slidenum">
              <a:rPr lang="en-ZA" smtClean="0"/>
              <a:t>4</a:t>
            </a:fld>
            <a:endParaRPr lang="en-ZA"/>
          </a:p>
        </p:txBody>
      </p:sp>
    </p:spTree>
    <p:extLst>
      <p:ext uri="{BB962C8B-B14F-4D97-AF65-F5344CB8AC3E}">
        <p14:creationId xmlns:p14="http://schemas.microsoft.com/office/powerpoint/2010/main" val="34513458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Method of data analysis …</a:t>
            </a:r>
          </a:p>
        </p:txBody>
      </p:sp>
      <p:sp>
        <p:nvSpPr>
          <p:cNvPr id="3" name="Content Placeholder 2"/>
          <p:cNvSpPr>
            <a:spLocks noGrp="1"/>
          </p:cNvSpPr>
          <p:nvPr>
            <p:ph idx="1"/>
          </p:nvPr>
        </p:nvSpPr>
        <p:spPr/>
        <p:txBody>
          <a:bodyPr>
            <a:normAutofit fontScale="92500" lnSpcReduction="20000"/>
          </a:bodyPr>
          <a:lstStyle/>
          <a:p>
            <a:r>
              <a:rPr lang="en-ZA" dirty="0"/>
              <a:t>Analysis will be descriptive in nature using measures of central tendencies, standard deviation and regression analysis. Results from the various instruments used will be generated by the </a:t>
            </a:r>
            <a:r>
              <a:rPr lang="en-ZA" i="1" dirty="0" err="1"/>
              <a:t>iMotions</a:t>
            </a:r>
            <a:r>
              <a:rPr lang="en-ZA" dirty="0"/>
              <a:t> software as well as synchronisation of the various psychophysiological measures. </a:t>
            </a:r>
          </a:p>
          <a:p>
            <a:r>
              <a:rPr lang="en-ZA" dirty="0"/>
              <a:t>Reaction time and decision threshold (border) location can be obtained through algorithms associated with appropriate Drift Diffusion analysis software that is available as open source from reputable sources.</a:t>
            </a:r>
          </a:p>
        </p:txBody>
      </p:sp>
      <p:sp>
        <p:nvSpPr>
          <p:cNvPr id="4" name="Slide Number Placeholder 3">
            <a:extLst>
              <a:ext uri="{FF2B5EF4-FFF2-40B4-BE49-F238E27FC236}">
                <a16:creationId xmlns:a16="http://schemas.microsoft.com/office/drawing/2014/main" xmlns="" id="{4D5E02A1-9AB8-459B-BA67-08EB50B1E306}"/>
              </a:ext>
            </a:extLst>
          </p:cNvPr>
          <p:cNvSpPr>
            <a:spLocks noGrp="1"/>
          </p:cNvSpPr>
          <p:nvPr>
            <p:ph type="sldNum" sz="quarter" idx="12"/>
          </p:nvPr>
        </p:nvSpPr>
        <p:spPr/>
        <p:txBody>
          <a:bodyPr/>
          <a:lstStyle/>
          <a:p>
            <a:fld id="{48551D69-5AD8-4334-8DCD-2F535ACAB811}" type="slidenum">
              <a:rPr lang="en-ZA" smtClean="0"/>
              <a:t>5</a:t>
            </a:fld>
            <a:endParaRPr lang="en-ZA"/>
          </a:p>
        </p:txBody>
      </p:sp>
    </p:spTree>
    <p:extLst>
      <p:ext uri="{BB962C8B-B14F-4D97-AF65-F5344CB8AC3E}">
        <p14:creationId xmlns:p14="http://schemas.microsoft.com/office/powerpoint/2010/main" val="3320066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Ethical considerations…</a:t>
            </a:r>
          </a:p>
        </p:txBody>
      </p:sp>
      <p:sp>
        <p:nvSpPr>
          <p:cNvPr id="3" name="Content Placeholder 2"/>
          <p:cNvSpPr>
            <a:spLocks noGrp="1"/>
          </p:cNvSpPr>
          <p:nvPr>
            <p:ph idx="1"/>
          </p:nvPr>
        </p:nvSpPr>
        <p:spPr/>
        <p:txBody>
          <a:bodyPr>
            <a:normAutofit fontScale="85000" lnSpcReduction="10000"/>
          </a:bodyPr>
          <a:lstStyle/>
          <a:p>
            <a:pPr marL="0" indent="0">
              <a:buNone/>
            </a:pPr>
            <a:r>
              <a:rPr lang="en-ZA" dirty="0"/>
              <a:t>As the instruments to be used are all non-invasive, ethical problems should not arise. However, the usual ethical measures will be followed, for example… </a:t>
            </a:r>
          </a:p>
          <a:p>
            <a:r>
              <a:rPr lang="en-ZA" dirty="0"/>
              <a:t>Informed consent will be obtained</a:t>
            </a:r>
          </a:p>
          <a:p>
            <a:r>
              <a:rPr lang="en-ZA" dirty="0"/>
              <a:t>Full disclosure of the research objectives will be given to subjects before the study takes place (disclosure of these will not affect the results obtained during the study). </a:t>
            </a:r>
          </a:p>
          <a:p>
            <a:r>
              <a:rPr lang="en-ZA" dirty="0"/>
              <a:t>The data obtained will be de-identified and any links between the identity of the subject and their data will be destroyed. </a:t>
            </a:r>
            <a:r>
              <a:rPr lang="en-ZA" sz="1300" dirty="0"/>
              <a:t>(source </a:t>
            </a:r>
            <a:r>
              <a:rPr lang="en-ZA" sz="1300" dirty="0" err="1"/>
              <a:t>OpenfMRI</a:t>
            </a:r>
            <a:r>
              <a:rPr lang="en-ZA" sz="1300" dirty="0"/>
              <a:t>, https://openfmri.org/)</a:t>
            </a:r>
          </a:p>
        </p:txBody>
      </p:sp>
      <p:sp>
        <p:nvSpPr>
          <p:cNvPr id="4" name="Slide Number Placeholder 3">
            <a:extLst>
              <a:ext uri="{FF2B5EF4-FFF2-40B4-BE49-F238E27FC236}">
                <a16:creationId xmlns:a16="http://schemas.microsoft.com/office/drawing/2014/main" xmlns="" id="{759D3934-5A27-4985-8D9C-664C56FE4749}"/>
              </a:ext>
            </a:extLst>
          </p:cNvPr>
          <p:cNvSpPr>
            <a:spLocks noGrp="1"/>
          </p:cNvSpPr>
          <p:nvPr>
            <p:ph type="sldNum" sz="quarter" idx="12"/>
          </p:nvPr>
        </p:nvSpPr>
        <p:spPr/>
        <p:txBody>
          <a:bodyPr/>
          <a:lstStyle/>
          <a:p>
            <a:fld id="{48551D69-5AD8-4334-8DCD-2F535ACAB811}" type="slidenum">
              <a:rPr lang="en-ZA" smtClean="0"/>
              <a:t>6</a:t>
            </a:fld>
            <a:endParaRPr lang="en-ZA"/>
          </a:p>
        </p:txBody>
      </p:sp>
    </p:spTree>
    <p:extLst>
      <p:ext uri="{BB962C8B-B14F-4D97-AF65-F5344CB8AC3E}">
        <p14:creationId xmlns:p14="http://schemas.microsoft.com/office/powerpoint/2010/main" val="38146737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TotalTime>
  <Words>945</Words>
  <Application>Microsoft Office PowerPoint</Application>
  <PresentationFormat>On-screen Show (4:3)</PresentationFormat>
  <Paragraphs>66</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The morning after the night before…  Investigating the post-decision neural activity of time-restricted, sequential value-based decisions using psychophysiological methods </vt:lpstr>
      <vt:lpstr>Research question…</vt:lpstr>
      <vt:lpstr>Required information…</vt:lpstr>
      <vt:lpstr>Method of information gathering…</vt:lpstr>
      <vt:lpstr>Method of data analysis …</vt:lpstr>
      <vt:lpstr>Ethical considerations…</vt:lpstr>
    </vt:vector>
  </TitlesOfParts>
  <Company>UNISA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morning after the night before… investigating the post-decision neural activity of time-restricted, sequential decisions using psychophysiological methods</dc:title>
  <dc:creator>C Bothma</dc:creator>
  <cp:lastModifiedBy>C Bothma</cp:lastModifiedBy>
  <cp:revision>22</cp:revision>
  <cp:lastPrinted>2018-03-25T14:17:01Z</cp:lastPrinted>
  <dcterms:created xsi:type="dcterms:W3CDTF">2018-03-23T12:03:36Z</dcterms:created>
  <dcterms:modified xsi:type="dcterms:W3CDTF">2018-03-26T14:39:56Z</dcterms:modified>
</cp:coreProperties>
</file>